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61" r:id="rId5"/>
    <p:sldId id="259" r:id="rId6"/>
    <p:sldId id="263" r:id="rId7"/>
    <p:sldId id="276" r:id="rId8"/>
    <p:sldId id="271" r:id="rId9"/>
    <p:sldId id="272" r:id="rId10"/>
    <p:sldId id="266" r:id="rId11"/>
    <p:sldId id="264" r:id="rId12"/>
    <p:sldId id="273" r:id="rId13"/>
    <p:sldId id="275" r:id="rId14"/>
    <p:sldId id="274" r:id="rId15"/>
    <p:sldId id="265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FF"/>
    <a:srgbClr val="99FF99"/>
    <a:srgbClr val="66CCFF"/>
    <a:srgbClr val="FF99FF"/>
    <a:srgbClr val="CCCCFF"/>
    <a:srgbClr val="8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31" autoAdjust="0"/>
    <p:restoredTop sz="94660"/>
  </p:normalViewPr>
  <p:slideViewPr>
    <p:cSldViewPr snapToGrid="0">
      <p:cViewPr varScale="1">
        <p:scale>
          <a:sx n="79" d="100"/>
          <a:sy n="79" d="100"/>
        </p:scale>
        <p:origin x="91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67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286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231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508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770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64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951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932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265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803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415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8316C-A86B-4DCF-84AF-C91647F77020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70BB63-24E1-4919-BE55-05E2F5FC2C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5178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12" Type="http://schemas.microsoft.com/office/2007/relationships/hdphoto" Target="../media/hdphoto8.wdp"/><Relationship Id="rId2" Type="http://schemas.openxmlformats.org/officeDocument/2006/relationships/image" Target="../media/image15.png"/><Relationship Id="rId16" Type="http://schemas.microsoft.com/office/2007/relationships/hdphoto" Target="../media/hdphoto9.wdp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11" Type="http://schemas.openxmlformats.org/officeDocument/2006/relationships/image" Target="../media/image11.png"/><Relationship Id="rId5" Type="http://schemas.openxmlformats.org/officeDocument/2006/relationships/image" Target="../media/image8.png"/><Relationship Id="rId15" Type="http://schemas.openxmlformats.org/officeDocument/2006/relationships/image" Target="../media/image12.png"/><Relationship Id="rId10" Type="http://schemas.microsoft.com/office/2007/relationships/hdphoto" Target="../media/hdphoto7.wdp"/><Relationship Id="rId4" Type="http://schemas.microsoft.com/office/2007/relationships/hdphoto" Target="../media/hdphoto4.wdp"/><Relationship Id="rId9" Type="http://schemas.openxmlformats.org/officeDocument/2006/relationships/image" Target="../media/image10.png"/><Relationship Id="rId14" Type="http://schemas.microsoft.com/office/2007/relationships/hdphoto" Target="../media/hdphoto10.wdp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2.wdp"/><Relationship Id="rId13" Type="http://schemas.openxmlformats.org/officeDocument/2006/relationships/image" Target="../media/image9.png"/><Relationship Id="rId18" Type="http://schemas.microsoft.com/office/2007/relationships/hdphoto" Target="../media/hdphoto10.wdp"/><Relationship Id="rId3" Type="http://schemas.openxmlformats.org/officeDocument/2006/relationships/image" Target="../media/image7.png"/><Relationship Id="rId7" Type="http://schemas.openxmlformats.org/officeDocument/2006/relationships/image" Target="../media/image17.png"/><Relationship Id="rId12" Type="http://schemas.microsoft.com/office/2007/relationships/hdphoto" Target="../media/hdphoto5.wdp"/><Relationship Id="rId17" Type="http://schemas.openxmlformats.org/officeDocument/2006/relationships/image" Target="../media/image13.png"/><Relationship Id="rId2" Type="http://schemas.openxmlformats.org/officeDocument/2006/relationships/image" Target="../media/image15.png"/><Relationship Id="rId16" Type="http://schemas.microsoft.com/office/2007/relationships/hdphoto" Target="../media/hdphoto8.wdp"/><Relationship Id="rId20" Type="http://schemas.microsoft.com/office/2007/relationships/hdphoto" Target="../media/hdphoto9.wdp"/><Relationship Id="rId1" Type="http://schemas.openxmlformats.org/officeDocument/2006/relationships/slideLayout" Target="../slideLayouts/slideLayout7.xml"/><Relationship Id="rId6" Type="http://schemas.microsoft.com/office/2007/relationships/hdphoto" Target="../media/hdphoto11.wdp"/><Relationship Id="rId11" Type="http://schemas.openxmlformats.org/officeDocument/2006/relationships/image" Target="../media/image8.png"/><Relationship Id="rId5" Type="http://schemas.openxmlformats.org/officeDocument/2006/relationships/image" Target="../media/image16.png"/><Relationship Id="rId15" Type="http://schemas.openxmlformats.org/officeDocument/2006/relationships/image" Target="../media/image11.png"/><Relationship Id="rId10" Type="http://schemas.microsoft.com/office/2007/relationships/hdphoto" Target="../media/hdphoto7.wdp"/><Relationship Id="rId19" Type="http://schemas.openxmlformats.org/officeDocument/2006/relationships/image" Target="../media/image12.png"/><Relationship Id="rId4" Type="http://schemas.microsoft.com/office/2007/relationships/hdphoto" Target="../media/hdphoto4.wdp"/><Relationship Id="rId9" Type="http://schemas.openxmlformats.org/officeDocument/2006/relationships/image" Target="../media/image10.png"/><Relationship Id="rId14" Type="http://schemas.microsoft.com/office/2007/relationships/hdphoto" Target="../media/hdphoto6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9.png"/><Relationship Id="rId18" Type="http://schemas.microsoft.com/office/2007/relationships/hdphoto" Target="../media/hdphoto8.wdp"/><Relationship Id="rId3" Type="http://schemas.openxmlformats.org/officeDocument/2006/relationships/image" Target="../media/image4.png"/><Relationship Id="rId21" Type="http://schemas.openxmlformats.org/officeDocument/2006/relationships/image" Target="../media/image13.png"/><Relationship Id="rId7" Type="http://schemas.openxmlformats.org/officeDocument/2006/relationships/image" Target="../media/image6.png"/><Relationship Id="rId12" Type="http://schemas.microsoft.com/office/2007/relationships/hdphoto" Target="../media/hdphoto5.wdp"/><Relationship Id="rId17" Type="http://schemas.openxmlformats.org/officeDocument/2006/relationships/image" Target="../media/image11.png"/><Relationship Id="rId2" Type="http://schemas.openxmlformats.org/officeDocument/2006/relationships/image" Target="../media/image3.png"/><Relationship Id="rId16" Type="http://schemas.microsoft.com/office/2007/relationships/hdphoto" Target="../media/hdphoto7.wdp"/><Relationship Id="rId20" Type="http://schemas.microsoft.com/office/2007/relationships/hdphoto" Target="../media/hdphoto9.wdp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5" Type="http://schemas.openxmlformats.org/officeDocument/2006/relationships/image" Target="../media/image10.png"/><Relationship Id="rId10" Type="http://schemas.microsoft.com/office/2007/relationships/hdphoto" Target="../media/hdphoto4.wdp"/><Relationship Id="rId19" Type="http://schemas.openxmlformats.org/officeDocument/2006/relationships/image" Target="../media/image12.png"/><Relationship Id="rId4" Type="http://schemas.microsoft.com/office/2007/relationships/hdphoto" Target="../media/hdphoto1.wdp"/><Relationship Id="rId9" Type="http://schemas.openxmlformats.org/officeDocument/2006/relationships/image" Target="../media/image7.png"/><Relationship Id="rId14" Type="http://schemas.microsoft.com/office/2007/relationships/hdphoto" Target="../media/hdphoto6.wdp"/><Relationship Id="rId22" Type="http://schemas.microsoft.com/office/2007/relationships/hdphoto" Target="../media/hdphoto10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589315" y="598713"/>
            <a:ext cx="7663542" cy="271054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89313" y="598714"/>
            <a:ext cx="7663543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ko-KR" altLang="en-US" b="1">
                <a:solidFill>
                  <a:schemeClr val="bg1"/>
                </a:solidFill>
              </a:rPr>
              <a:t>수면관리 </a:t>
            </a:r>
            <a:r>
              <a:rPr lang="en-US" altLang="ko-KR" b="1">
                <a:solidFill>
                  <a:schemeClr val="bg1"/>
                </a:solidFill>
              </a:rPr>
              <a:t>IoT</a:t>
            </a:r>
            <a:r>
              <a:rPr lang="ko-KR" altLang="en-US" b="1">
                <a:solidFill>
                  <a:schemeClr val="bg1"/>
                </a:solidFill>
              </a:rPr>
              <a:t>서비스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4267203" y="1153885"/>
            <a:ext cx="1937314" cy="1800000"/>
            <a:chOff x="4125686" y="1153885"/>
            <a:chExt cx="1937314" cy="1800000"/>
          </a:xfrm>
        </p:grpSpPr>
        <p:sp>
          <p:nvSpPr>
            <p:cNvPr id="6" name="타원 5"/>
            <p:cNvSpPr/>
            <p:nvPr/>
          </p:nvSpPr>
          <p:spPr>
            <a:xfrm>
              <a:off x="4158343" y="1153885"/>
              <a:ext cx="1872000" cy="180000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2000" b="1">
                  <a:solidFill>
                    <a:schemeClr val="tx1"/>
                  </a:solidFill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수면관리 </a:t>
              </a:r>
              <a:r>
                <a:rPr lang="en-US" altLang="ko-KR" sz="2000" b="1">
                  <a:solidFill>
                    <a:schemeClr val="tx1"/>
                  </a:solidFill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IoT</a:t>
              </a:r>
              <a:r>
                <a:rPr lang="ko-KR" altLang="en-US" sz="2000" b="1">
                  <a:solidFill>
                    <a:schemeClr val="tx1"/>
                  </a:solidFill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서비스</a:t>
              </a:r>
            </a:p>
          </p:txBody>
        </p:sp>
        <p:sp>
          <p:nvSpPr>
            <p:cNvPr id="7" name="이등변 삼각형 6"/>
            <p:cNvSpPr/>
            <p:nvPr/>
          </p:nvSpPr>
          <p:spPr>
            <a:xfrm>
              <a:off x="4125686" y="1988571"/>
              <a:ext cx="87085" cy="130628"/>
            </a:xfrm>
            <a:prstGeom prst="triangle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8" name="이등변 삼각형 7"/>
            <p:cNvSpPr/>
            <p:nvPr/>
          </p:nvSpPr>
          <p:spPr>
            <a:xfrm flipV="1">
              <a:off x="5975915" y="2008023"/>
              <a:ext cx="87085" cy="130628"/>
            </a:xfrm>
            <a:prstGeom prst="triangle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</p:grpSp>
      <p:pic>
        <p:nvPicPr>
          <p:cNvPr id="11" name="그래픽 10" descr="컴퓨터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58201" y="929850"/>
            <a:ext cx="2379406" cy="2379406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6912086" y="1654519"/>
            <a:ext cx="10823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수면관리</a:t>
            </a:r>
            <a:endParaRPr lang="en-US" altLang="ko-KR" b="1"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b="1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웹 서버</a:t>
            </a:r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2119029" y="1576279"/>
            <a:ext cx="1574742" cy="1124743"/>
            <a:chOff x="2137287" y="1564028"/>
            <a:chExt cx="1240971" cy="957942"/>
          </a:xfrm>
        </p:grpSpPr>
        <p:sp>
          <p:nvSpPr>
            <p:cNvPr id="14" name="직사각형 13"/>
            <p:cNvSpPr/>
            <p:nvPr/>
          </p:nvSpPr>
          <p:spPr>
            <a:xfrm>
              <a:off x="2137287" y="1564028"/>
              <a:ext cx="1088571" cy="80554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2213487" y="1640228"/>
              <a:ext cx="1088571" cy="805543"/>
            </a:xfrm>
            <a:prstGeom prst="rect">
              <a:avLst/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2289687" y="1716427"/>
              <a:ext cx="1088571" cy="80554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000" b="1">
                  <a:solidFill>
                    <a:schemeClr val="tx1"/>
                  </a:solidFill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DB</a:t>
              </a:r>
              <a:endPara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2732314" y="2008023"/>
            <a:ext cx="537939" cy="1660463"/>
          </a:xfrm>
          <a:prstGeom prst="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900291" y="3668486"/>
            <a:ext cx="3357510" cy="1194992"/>
          </a:xfrm>
          <a:prstGeom prst="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119029" y="3911587"/>
            <a:ext cx="852771" cy="70878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수면 정보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3170691" y="3911586"/>
            <a:ext cx="852771" cy="70878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보안 정보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4242201" y="3911585"/>
            <a:ext cx="852771" cy="70878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환경 정보</a:t>
            </a:r>
          </a:p>
        </p:txBody>
      </p:sp>
    </p:spTree>
    <p:extLst>
      <p:ext uri="{BB962C8B-B14F-4D97-AF65-F5344CB8AC3E}">
        <p14:creationId xmlns:p14="http://schemas.microsoft.com/office/powerpoint/2010/main" val="1518839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529752" y="237931"/>
            <a:ext cx="10662014" cy="861774"/>
            <a:chOff x="529752" y="237931"/>
            <a:chExt cx="10662014" cy="861774"/>
          </a:xfrm>
        </p:grpSpPr>
        <p:sp>
          <p:nvSpPr>
            <p:cNvPr id="4" name="TextBox 3"/>
            <p:cNvSpPr txBox="1"/>
            <p:nvPr/>
          </p:nvSpPr>
          <p:spPr>
            <a:xfrm>
              <a:off x="1012256" y="237931"/>
              <a:ext cx="149912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>
                  <a:solidFill>
                    <a:srgbClr val="0000FF"/>
                  </a:solidFill>
                </a:rPr>
                <a:t>밴드</a:t>
              </a:r>
              <a:r>
                <a:rPr lang="ko-KR" altLang="en-US" sz="1600" b="1"/>
                <a:t> 수면관리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프로그램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046514" y="237931"/>
              <a:ext cx="15087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>
                  <a:solidFill>
                    <a:srgbClr val="00B050"/>
                  </a:solidFill>
                </a:rPr>
                <a:t>침대</a:t>
              </a:r>
              <a:r>
                <a:rPr lang="ko-KR" altLang="en-US" sz="1600" b="1"/>
                <a:t> 수면관리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프로그램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090389" y="237931"/>
              <a:ext cx="15087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>
                  <a:solidFill>
                    <a:srgbClr val="FF0000"/>
                  </a:solidFill>
                </a:rPr>
                <a:t>외부센서</a:t>
              </a:r>
              <a:r>
                <a:rPr lang="ko-KR" altLang="en-US" sz="1600" b="1"/>
                <a:t> 탐지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프로그램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134265" y="237931"/>
              <a:ext cx="10454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/>
                <a:t>통합관리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서버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9752" y="805318"/>
              <a:ext cx="24641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심박센서</a:t>
              </a:r>
              <a:r>
                <a:rPr lang="en-US" altLang="ko-KR" sz="1200" b="1">
                  <a:solidFill>
                    <a:srgbClr val="FF0000"/>
                  </a:solidFill>
                </a:rPr>
                <a:t>, *LED, *</a:t>
              </a:r>
              <a:r>
                <a:rPr lang="ko-KR" altLang="en-US" sz="1200" b="1">
                  <a:solidFill>
                    <a:srgbClr val="FF0000"/>
                  </a:solidFill>
                </a:rPr>
                <a:t>기울기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버튼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569620" y="822706"/>
              <a:ext cx="24625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사운드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기울기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압력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온습도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762574" y="805317"/>
              <a:ext cx="21643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버튼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장애물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화염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조도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122242" y="805316"/>
              <a:ext cx="10695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수면관리</a:t>
              </a:r>
              <a:r>
                <a:rPr lang="en-US" altLang="ko-KR" sz="1200" b="1">
                  <a:solidFill>
                    <a:srgbClr val="FF0000"/>
                  </a:solidFill>
                </a:rPr>
                <a:t>DB</a:t>
              </a:r>
              <a:endParaRPr lang="ko-KR" altLang="en-US" sz="1200" b="1">
                <a:solidFill>
                  <a:srgbClr val="FF0000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525" y="0"/>
            <a:ext cx="9680097" cy="639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1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156" y="121927"/>
            <a:ext cx="1108435" cy="6545309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72222" y1="72889" x2="72222" y2="72889"/>
                        <a14:foregroundMark x1="72222" y1="79333" x2="72222" y2="79333"/>
                        <a14:foregroundMark x1="80000" y1="79556" x2="80000" y2="79556"/>
                        <a14:foregroundMark x1="71556" y1="86222" x2="71556" y2="86222"/>
                        <a14:foregroundMark x1="75333" y1="85333" x2="75333" y2="85333"/>
                        <a14:foregroundMark x1="72667" y1="82000" x2="72667" y2="82000"/>
                        <a14:foregroundMark x1="67111" y1="78667" x2="67111" y2="78667"/>
                        <a14:foregroundMark x1="64889" y1="76889" x2="64889" y2="76889"/>
                        <a14:foregroundMark x1="61556" y1="71111" x2="61556" y2="71111"/>
                        <a14:foregroundMark x1="64444" y1="72000" x2="64444" y2="72000"/>
                        <a14:foregroundMark x1="72222" y1="72889" x2="72222" y2="72889"/>
                        <a14:foregroundMark x1="70000" y1="70667" x2="70000" y2="70667"/>
                        <a14:foregroundMark x1="76444" y1="77556" x2="76444" y2="77556"/>
                        <a14:foregroundMark x1="77556" y1="76889" x2="77556" y2="76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78949">
            <a:off x="2000127" y="571162"/>
            <a:ext cx="1773706" cy="19982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35" b="89971" l="4578" r="69957">
                        <a14:foregroundMark x1="5293" y1="21829" x2="5293" y2="21829"/>
                        <a14:foregroundMark x1="63948" y1="30678" x2="63948" y2="30678"/>
                        <a14:foregroundMark x1="66953" y1="40118" x2="66953" y2="40118"/>
                        <a14:foregroundMark x1="68383" y1="47788" x2="68383" y2="47788"/>
                        <a14:foregroundMark x1="69242" y1="57227" x2="69242" y2="57227"/>
                        <a14:foregroundMark x1="69957" y1="32743" x2="69957" y2="327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9884"/>
          <a:stretch/>
        </p:blipFill>
        <p:spPr>
          <a:xfrm rot="10800000">
            <a:off x="6466075" y="-11943"/>
            <a:ext cx="2395900" cy="1657191"/>
          </a:xfrm>
          <a:prstGeom prst="rect">
            <a:avLst/>
          </a:prstGeom>
        </p:spPr>
      </p:pic>
      <p:cxnSp>
        <p:nvCxnSpPr>
          <p:cNvPr id="30" name="연결선: 꺾임 29"/>
          <p:cNvCxnSpPr>
            <a:cxnSpLocks/>
          </p:cNvCxnSpPr>
          <p:nvPr/>
        </p:nvCxnSpPr>
        <p:spPr>
          <a:xfrm>
            <a:off x="5369769" y="733913"/>
            <a:ext cx="1116000" cy="252000"/>
          </a:xfrm>
          <a:prstGeom prst="bentConnector3">
            <a:avLst>
              <a:gd name="adj1" fmla="val 62802"/>
            </a:avLst>
          </a:prstGeom>
          <a:ln w="38100" cap="rnd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/>
          <p:cNvCxnSpPr>
            <a:cxnSpLocks/>
          </p:cNvCxnSpPr>
          <p:nvPr/>
        </p:nvCxnSpPr>
        <p:spPr>
          <a:xfrm rot="10800000" flipV="1">
            <a:off x="5369769" y="841161"/>
            <a:ext cx="1116000" cy="180000"/>
          </a:xfrm>
          <a:prstGeom prst="bentConnector3">
            <a:avLst>
              <a:gd name="adj1" fmla="val 50000"/>
            </a:avLst>
          </a:prstGeom>
          <a:ln w="3810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그림 45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83133" y1="74219" x2="83133" y2="74219"/>
                        <a14:foregroundMark x1="71084" y1="86719" x2="71084" y2="86719"/>
                        <a14:foregroundMark x1="33133" y1="85156" x2="33133" y2="85156"/>
                        <a14:foregroundMark x1="25301" y1="60938" x2="25301" y2="60938"/>
                        <a14:foregroundMark x1="36747" y1="69141" x2="36747" y2="69141"/>
                        <a14:foregroundMark x1="45181" y1="58203" x2="45181" y2="58203"/>
                        <a14:foregroundMark x1="39759" y1="62891" x2="39759" y2="62891"/>
                        <a14:foregroundMark x1="73494" y1="43750" x2="73494" y2="43750"/>
                        <a14:foregroundMark x1="65060" y1="49609" x2="65060" y2="49609"/>
                        <a14:foregroundMark x1="75904" y1="62891" x2="75904" y2="62891"/>
                        <a14:foregroundMark x1="39759" y1="73828" x2="39759" y2="73828"/>
                        <a14:foregroundMark x1="20482" y1="76563" x2="20482" y2="76563"/>
                        <a14:foregroundMark x1="20482" y1="73047" x2="20482" y2="73047"/>
                        <a14:foregroundMark x1="31325" y1="38672" x2="31325" y2="38672"/>
                        <a14:foregroundMark x1="31325" y1="41406" x2="31325" y2="41406"/>
                        <a14:foregroundMark x1="29518" y1="60547" x2="29518" y2="605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614387" y="2324445"/>
            <a:ext cx="1218504" cy="1879139"/>
          </a:xfrm>
          <a:prstGeom prst="rect">
            <a:avLst/>
          </a:prstGeom>
        </p:spPr>
      </p:pic>
      <p:cxnSp>
        <p:nvCxnSpPr>
          <p:cNvPr id="48" name="연결선: 꺾임 47"/>
          <p:cNvCxnSpPr/>
          <p:nvPr/>
        </p:nvCxnSpPr>
        <p:spPr>
          <a:xfrm rot="10800000" flipV="1">
            <a:off x="5369769" y="1145360"/>
            <a:ext cx="1116000" cy="846000"/>
          </a:xfrm>
          <a:prstGeom prst="bentConnector3">
            <a:avLst>
              <a:gd name="adj1" fmla="val 18885"/>
            </a:avLst>
          </a:prstGeom>
          <a:ln w="38100" cap="rnd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/>
          <p:cNvCxnSpPr/>
          <p:nvPr/>
        </p:nvCxnSpPr>
        <p:spPr>
          <a:xfrm>
            <a:off x="5369769" y="729491"/>
            <a:ext cx="1116000" cy="2484000"/>
          </a:xfrm>
          <a:prstGeom prst="bentConnector3">
            <a:avLst>
              <a:gd name="adj1" fmla="val 62446"/>
            </a:avLst>
          </a:prstGeom>
          <a:ln w="38100" cap="rnd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/>
          <p:cNvCxnSpPr/>
          <p:nvPr/>
        </p:nvCxnSpPr>
        <p:spPr>
          <a:xfrm>
            <a:off x="5369769" y="1021161"/>
            <a:ext cx="1096306" cy="2376000"/>
          </a:xfrm>
          <a:prstGeom prst="bentConnector3">
            <a:avLst>
              <a:gd name="adj1" fmla="val 50869"/>
            </a:avLst>
          </a:prstGeom>
          <a:ln w="3810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/>
          <p:cNvCxnSpPr/>
          <p:nvPr/>
        </p:nvCxnSpPr>
        <p:spPr>
          <a:xfrm>
            <a:off x="5369769" y="2654762"/>
            <a:ext cx="1116000" cy="412529"/>
          </a:xfrm>
          <a:prstGeom prst="bentConnector3">
            <a:avLst>
              <a:gd name="adj1" fmla="val 76966"/>
            </a:avLst>
          </a:prstGeom>
          <a:ln w="38100" cap="rnd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/>
          <p:cNvCxnSpPr>
            <a:cxnSpLocks/>
          </p:cNvCxnSpPr>
          <p:nvPr/>
        </p:nvCxnSpPr>
        <p:spPr>
          <a:xfrm flipV="1">
            <a:off x="3626046" y="729491"/>
            <a:ext cx="1548000" cy="809361"/>
          </a:xfrm>
          <a:prstGeom prst="bentConnector3">
            <a:avLst/>
          </a:prstGeom>
          <a:ln w="38100" cap="rnd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연결선: 꺾임 65"/>
          <p:cNvCxnSpPr/>
          <p:nvPr/>
        </p:nvCxnSpPr>
        <p:spPr>
          <a:xfrm>
            <a:off x="3626046" y="1400537"/>
            <a:ext cx="1224000" cy="263762"/>
          </a:xfrm>
          <a:prstGeom prst="bentConnector3">
            <a:avLst/>
          </a:prstGeom>
          <a:ln w="3810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연결선: 꺾임 67"/>
          <p:cNvCxnSpPr/>
          <p:nvPr/>
        </p:nvCxnSpPr>
        <p:spPr>
          <a:xfrm>
            <a:off x="3626046" y="1664299"/>
            <a:ext cx="1224000" cy="650638"/>
          </a:xfrm>
          <a:prstGeom prst="bentConnector3">
            <a:avLst>
              <a:gd name="adj1" fmla="val 36669"/>
            </a:avLst>
          </a:prstGeom>
          <a:ln w="38100" cap="rnd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1952521" y="2488099"/>
            <a:ext cx="1745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/>
              <a:t>심장 박동 측정 센서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265778" y="1414470"/>
            <a:ext cx="9380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터치 센서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6726595" y="3719378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/>
              <a:t>볼 스위치 센서</a:t>
            </a:r>
          </a:p>
        </p:txBody>
      </p:sp>
      <p:pic>
        <p:nvPicPr>
          <p:cNvPr id="75" name="그림 7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4310" y="3567346"/>
            <a:ext cx="3589846" cy="2393231"/>
          </a:xfrm>
          <a:prstGeom prst="rect">
            <a:avLst/>
          </a:prstGeom>
        </p:spPr>
      </p:pic>
      <p:sp>
        <p:nvSpPr>
          <p:cNvPr id="76" name="TextBox 75"/>
          <p:cNvSpPr txBox="1"/>
          <p:nvPr/>
        </p:nvSpPr>
        <p:spPr>
          <a:xfrm>
            <a:off x="10467819" y="5984112"/>
            <a:ext cx="1222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밴드 그림</a:t>
            </a:r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4193421"/>
              </p:ext>
            </p:extLst>
          </p:nvPr>
        </p:nvGraphicFramePr>
        <p:xfrm>
          <a:off x="6848684" y="4634571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볼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스위치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5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7844733"/>
              </p:ext>
            </p:extLst>
          </p:nvPr>
        </p:nvGraphicFramePr>
        <p:xfrm>
          <a:off x="6848684" y="5752836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심박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측정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P#13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154219"/>
              </p:ext>
            </p:extLst>
          </p:nvPr>
        </p:nvGraphicFramePr>
        <p:xfrm>
          <a:off x="9007741" y="3112755"/>
          <a:ext cx="2920156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터치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P#12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530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9170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549" y="0"/>
            <a:ext cx="1108435" cy="6545309"/>
          </a:xfrm>
          <a:prstGeom prst="rect">
            <a:avLst/>
          </a:prstGeom>
        </p:spPr>
      </p:pic>
      <p:sp>
        <p:nvSpPr>
          <p:cNvPr id="76" name="TextBox 75"/>
          <p:cNvSpPr txBox="1"/>
          <p:nvPr/>
        </p:nvSpPr>
        <p:spPr>
          <a:xfrm>
            <a:off x="11158482" y="6211669"/>
            <a:ext cx="1222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외부모듈 그림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000" b="62667" l="5667" r="92000">
                        <a14:foregroundMark x1="6667" y1="45667" x2="13333" y2="46333"/>
                        <a14:foregroundMark x1="13333" y1="46333" x2="21667" y2="46333"/>
                        <a14:foregroundMark x1="6333" y1="50333" x2="12667" y2="50667"/>
                        <a14:foregroundMark x1="12667" y1="50667" x2="17667" y2="50333"/>
                        <a14:foregroundMark x1="6333" y1="55333" x2="17333" y2="55667"/>
                        <a14:foregroundMark x1="5667" y1="46333" x2="11000" y2="46667"/>
                        <a14:foregroundMark x1="83491" y1="44024" x2="85667" y2="41667"/>
                        <a14:foregroundMark x1="85667" y1="41667" x2="83324" y2="44009"/>
                        <a14:foregroundMark x1="83000" y1="59000" x2="77667" y2="56000"/>
                        <a14:foregroundMark x1="82710" y1="52736" x2="83333" y2="52333"/>
                        <a14:foregroundMark x1="83333" y1="52333" x2="88000" y2="56000"/>
                        <a14:foregroundMark x1="88000" y1="56000" x2="81667" y2="59000"/>
                        <a14:foregroundMark x1="81667" y1="59000" x2="77667" y2="59000"/>
                        <a14:foregroundMark x1="72667" y1="54000" x2="74029" y2="54065"/>
                        <a14:foregroundMark x1="71667" y1="42333" x2="83333" y2="42333"/>
                        <a14:foregroundMark x1="80003" y1="45222" x2="77667" y2="45333"/>
                        <a14:foregroundMark x1="91667" y1="44667" x2="88045" y2="44839"/>
                        <a14:foregroundMark x1="77667" y1="45333" x2="77000" y2="39667"/>
                        <a14:foregroundMark x1="77000" y1="39667" x2="84000" y2="37667"/>
                        <a14:foregroundMark x1="84000" y1="37667" x2="90000" y2="38333"/>
                        <a14:foregroundMark x1="90000" y1="38333" x2="92000" y2="44667"/>
                        <a14:foregroundMark x1="92000" y1="44667" x2="87332" y2="45895"/>
                        <a14:backgroundMark x1="77000" y1="49667" x2="84333" y2="50333"/>
                        <a14:backgroundMark x1="83000" y1="52000" x2="83000" y2="5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18" t="34437" r="5337" b="33903"/>
          <a:stretch/>
        </p:blipFill>
        <p:spPr>
          <a:xfrm rot="10800000">
            <a:off x="1591622" y="3943835"/>
            <a:ext cx="2470441" cy="856035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79199" y1="58102" x2="79199" y2="58102"/>
                        <a14:backgroundMark x1="79883" y1="56058" x2="79883" y2="56058"/>
                        <a14:backgroundMark x1="81152" y1="58686" x2="81152" y2="58686"/>
                        <a14:backgroundMark x1="78418" y1="69343" x2="78418" y2="69343"/>
                        <a14:backgroundMark x1="79102" y1="65547" x2="79102" y2="65547"/>
                        <a14:backgroundMark x1="79004" y1="63796" x2="79004" y2="63796"/>
                        <a14:backgroundMark x1="78906" y1="48759" x2="78906" y2="48759"/>
                        <a14:backgroundMark x1="78906" y1="48905" x2="78906" y2="48905"/>
                        <a14:backgroundMark x1="78906" y1="43650" x2="78906" y2="436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965" t="28904" r="10840" b="25780"/>
          <a:stretch/>
        </p:blipFill>
        <p:spPr>
          <a:xfrm rot="-120000">
            <a:off x="1536068" y="2634977"/>
            <a:ext cx="2536617" cy="1050588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400" b="90000" l="10000" r="90000">
                        <a14:foregroundMark x1="68000" y1="8600" x2="66646" y2="8564"/>
                        <a14:backgroundMark x1="64400" y1="7200" x2="60600" y2="11800"/>
                        <a14:backgroundMark x1="66200" y1="8800" x2="66800" y2="8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46709">
            <a:off x="2458943" y="674280"/>
            <a:ext cx="1591960" cy="1658292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2917" b="85417" l="15333" r="86667">
                        <a14:foregroundMark x1="67333" y1="21667" x2="67333" y2="21667"/>
                        <a14:foregroundMark x1="80000" y1="46250" x2="80000" y2="46250"/>
                        <a14:foregroundMark x1="71333" y1="29167" x2="77333" y2="39583"/>
                        <a14:foregroundMark x1="63667" y1="13333" x2="63667" y2="13333"/>
                        <a14:foregroundMark x1="27000" y1="46667" x2="50000" y2="30833"/>
                        <a14:foregroundMark x1="50000" y1="30833" x2="37000" y2="37917"/>
                        <a14:foregroundMark x1="37000" y1="37917" x2="29667" y2="50417"/>
                        <a14:foregroundMark x1="50333" y1="27917" x2="45667" y2="31667"/>
                        <a14:foregroundMark x1="46000" y1="76250" x2="45667" y2="85833"/>
                        <a14:foregroundMark x1="85667" y1="50417" x2="86667" y2="50833"/>
                        <a14:foregroundMark x1="20667" y1="58333" x2="27000" y2="52917"/>
                        <a14:foregroundMark x1="21333" y1="69583" x2="33667" y2="62500"/>
                        <a14:foregroundMark x1="33667" y1="62500" x2="35667" y2="60000"/>
                        <a14:foregroundMark x1="25000" y1="77500" x2="32667" y2="72083"/>
                        <a14:foregroundMark x1="15333" y1="61667" x2="22667" y2="570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024" t="5769" r="9784" b="9231"/>
          <a:stretch/>
        </p:blipFill>
        <p:spPr>
          <a:xfrm rot="1935648">
            <a:off x="6327499" y="12188"/>
            <a:ext cx="1742700" cy="1567703"/>
          </a:xfrm>
          <a:prstGeom prst="rect">
            <a:avLst/>
          </a:prstGeom>
        </p:spPr>
      </p:pic>
      <p:cxnSp>
        <p:nvCxnSpPr>
          <p:cNvPr id="19" name="연결선: 꺾임 18"/>
          <p:cNvCxnSpPr/>
          <p:nvPr/>
        </p:nvCxnSpPr>
        <p:spPr>
          <a:xfrm>
            <a:off x="3848843" y="1243603"/>
            <a:ext cx="1008000" cy="286840"/>
          </a:xfrm>
          <a:prstGeom prst="bentConnector3">
            <a:avLst>
              <a:gd name="adj1" fmla="val 87598"/>
            </a:avLst>
          </a:prstGeom>
          <a:ln w="38100" cap="flat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꺾임 21"/>
          <p:cNvCxnSpPr/>
          <p:nvPr/>
        </p:nvCxnSpPr>
        <p:spPr>
          <a:xfrm>
            <a:off x="3848843" y="1384174"/>
            <a:ext cx="1008000" cy="456304"/>
          </a:xfrm>
          <a:prstGeom prst="bentConnector3">
            <a:avLst>
              <a:gd name="adj1" fmla="val 75091"/>
            </a:avLst>
          </a:prstGeom>
          <a:ln w="38100" cap="flat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연결선: 꺾임 63"/>
          <p:cNvCxnSpPr>
            <a:cxnSpLocks/>
          </p:cNvCxnSpPr>
          <p:nvPr/>
        </p:nvCxnSpPr>
        <p:spPr>
          <a:xfrm>
            <a:off x="3848843" y="1503426"/>
            <a:ext cx="1008000" cy="667182"/>
          </a:xfrm>
          <a:prstGeom prst="bentConnector3">
            <a:avLst>
              <a:gd name="adj1" fmla="val 62545"/>
            </a:avLst>
          </a:prstGeom>
          <a:ln w="38100" cap="flat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/>
          <p:cNvCxnSpPr>
            <a:cxnSpLocks/>
          </p:cNvCxnSpPr>
          <p:nvPr/>
        </p:nvCxnSpPr>
        <p:spPr>
          <a:xfrm>
            <a:off x="3848843" y="1622054"/>
            <a:ext cx="1008000" cy="864000"/>
          </a:xfrm>
          <a:prstGeom prst="bentConnector3">
            <a:avLst/>
          </a:prstGeom>
          <a:ln w="38100" cap="flat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연결선: 꺾임 66"/>
          <p:cNvCxnSpPr>
            <a:cxnSpLocks/>
          </p:cNvCxnSpPr>
          <p:nvPr/>
        </p:nvCxnSpPr>
        <p:spPr>
          <a:xfrm>
            <a:off x="5369670" y="594858"/>
            <a:ext cx="1080000" cy="180000"/>
          </a:xfrm>
          <a:prstGeom prst="bentConnector3">
            <a:avLst>
              <a:gd name="adj1" fmla="val 51069"/>
            </a:avLst>
          </a:prstGeom>
          <a:ln w="38100" cap="flat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/>
          <p:cNvCxnSpPr/>
          <p:nvPr/>
        </p:nvCxnSpPr>
        <p:spPr>
          <a:xfrm flipV="1">
            <a:off x="5369670" y="596763"/>
            <a:ext cx="1080000" cy="1260000"/>
          </a:xfrm>
          <a:prstGeom prst="bentConnector3">
            <a:avLst>
              <a:gd name="adj1" fmla="val 72518"/>
            </a:avLst>
          </a:prstGeom>
          <a:ln w="38100" cap="flat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/>
          <p:cNvCxnSpPr/>
          <p:nvPr/>
        </p:nvCxnSpPr>
        <p:spPr>
          <a:xfrm>
            <a:off x="5369670" y="931865"/>
            <a:ext cx="1080000" cy="0"/>
          </a:xfrm>
          <a:prstGeom prst="bentConnector3">
            <a:avLst>
              <a:gd name="adj1" fmla="val 45496"/>
            </a:avLst>
          </a:prstGeom>
          <a:ln w="38100" cap="flat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연결선: 꺾임 83"/>
          <p:cNvCxnSpPr/>
          <p:nvPr/>
        </p:nvCxnSpPr>
        <p:spPr>
          <a:xfrm>
            <a:off x="3959603" y="3136688"/>
            <a:ext cx="900000" cy="1512000"/>
          </a:xfrm>
          <a:prstGeom prst="bentConnector3">
            <a:avLst/>
          </a:prstGeom>
          <a:ln w="38100" cap="flat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연결선: 꺾임 85"/>
          <p:cNvCxnSpPr/>
          <p:nvPr/>
        </p:nvCxnSpPr>
        <p:spPr>
          <a:xfrm flipV="1">
            <a:off x="3963007" y="602478"/>
            <a:ext cx="1260000" cy="2412000"/>
          </a:xfrm>
          <a:prstGeom prst="bentConnector3">
            <a:avLst>
              <a:gd name="adj1" fmla="val 15258"/>
            </a:avLst>
          </a:prstGeom>
          <a:ln w="38100" cap="flat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연결선: 꺾임 89"/>
          <p:cNvCxnSpPr>
            <a:cxnSpLocks/>
          </p:cNvCxnSpPr>
          <p:nvPr/>
        </p:nvCxnSpPr>
        <p:spPr>
          <a:xfrm rot="10800000" flipV="1">
            <a:off x="3940892" y="1531874"/>
            <a:ext cx="900000" cy="1332000"/>
          </a:xfrm>
          <a:prstGeom prst="bentConnector3">
            <a:avLst>
              <a:gd name="adj1" fmla="val 12170"/>
            </a:avLst>
          </a:prstGeom>
          <a:ln w="38100" cap="flat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연결선: 꺾임 93"/>
          <p:cNvCxnSpPr/>
          <p:nvPr/>
        </p:nvCxnSpPr>
        <p:spPr>
          <a:xfrm rot="10800000" flipV="1">
            <a:off x="3790476" y="1530186"/>
            <a:ext cx="1080000" cy="2952000"/>
          </a:xfrm>
          <a:prstGeom prst="bentConnector3">
            <a:avLst>
              <a:gd name="adj1" fmla="val 12170"/>
            </a:avLst>
          </a:prstGeom>
          <a:ln w="38100" cap="flat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연결선: 꺾임 95"/>
          <p:cNvCxnSpPr>
            <a:cxnSpLocks/>
          </p:cNvCxnSpPr>
          <p:nvPr/>
        </p:nvCxnSpPr>
        <p:spPr>
          <a:xfrm>
            <a:off x="3799073" y="4365193"/>
            <a:ext cx="1080000" cy="612000"/>
          </a:xfrm>
          <a:prstGeom prst="bentConnector3">
            <a:avLst>
              <a:gd name="adj1" fmla="val 43697"/>
            </a:avLst>
          </a:prstGeom>
          <a:ln w="38100" cap="flat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그림 97"/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79" t="15695" r="6976" b="14943"/>
          <a:stretch/>
        </p:blipFill>
        <p:spPr>
          <a:xfrm rot="9005961">
            <a:off x="6398595" y="2077796"/>
            <a:ext cx="1259613" cy="1099517"/>
          </a:xfrm>
          <a:prstGeom prst="rect">
            <a:avLst/>
          </a:prstGeom>
        </p:spPr>
      </p:pic>
      <p:pic>
        <p:nvPicPr>
          <p:cNvPr id="99" name="그림 98"/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8100" r="91000">
                        <a14:foregroundMark x1="9600" y1="63300" x2="20600" y2="55400"/>
                        <a14:foregroundMark x1="20600" y1="55400" x2="23600" y2="51500"/>
                        <a14:foregroundMark x1="15800" y1="68100" x2="22600" y2="64200"/>
                        <a14:foregroundMark x1="22600" y1="64200" x2="28900" y2="56300"/>
                        <a14:foregroundMark x1="20900" y1="73500" x2="28400" y2="70200"/>
                        <a14:foregroundMark x1="28400" y1="70200" x2="35600" y2="63000"/>
                        <a14:foregroundMark x1="16600" y1="66300" x2="17700" y2="66000"/>
                        <a14:foregroundMark x1="8200" y1="63800" x2="10900" y2="62600"/>
                        <a14:foregroundMark x1="12800" y1="69300" x2="17000" y2="68100"/>
                        <a14:foregroundMark x1="91000" y1="47600" x2="85800" y2="43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4" t="12069" r="5658" b="11813"/>
          <a:stretch/>
        </p:blipFill>
        <p:spPr>
          <a:xfrm rot="2441498">
            <a:off x="6362325" y="3244743"/>
            <a:ext cx="1332151" cy="1206240"/>
          </a:xfrm>
          <a:prstGeom prst="rect">
            <a:avLst/>
          </a:prstGeom>
        </p:spPr>
      </p:pic>
      <p:cxnSp>
        <p:nvCxnSpPr>
          <p:cNvPr id="103" name="연결선: 꺾임 102"/>
          <p:cNvCxnSpPr/>
          <p:nvPr/>
        </p:nvCxnSpPr>
        <p:spPr>
          <a:xfrm>
            <a:off x="5369670" y="931865"/>
            <a:ext cx="1080000" cy="1620000"/>
          </a:xfrm>
          <a:prstGeom prst="bentConnector3">
            <a:avLst/>
          </a:prstGeom>
          <a:ln w="38100" cap="flat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연결선: 꺾임 103"/>
          <p:cNvCxnSpPr/>
          <p:nvPr/>
        </p:nvCxnSpPr>
        <p:spPr>
          <a:xfrm>
            <a:off x="5375271" y="931864"/>
            <a:ext cx="1080000" cy="2916000"/>
          </a:xfrm>
          <a:prstGeom prst="bentConnector3">
            <a:avLst/>
          </a:prstGeom>
          <a:ln w="38100" cap="flat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연결선: 꺾임 105"/>
          <p:cNvCxnSpPr/>
          <p:nvPr/>
        </p:nvCxnSpPr>
        <p:spPr>
          <a:xfrm>
            <a:off x="5369670" y="2486054"/>
            <a:ext cx="1080000" cy="288000"/>
          </a:xfrm>
          <a:prstGeom prst="bentConnector3">
            <a:avLst>
              <a:gd name="adj1" fmla="val 40828"/>
            </a:avLst>
          </a:prstGeom>
          <a:ln w="38100" cap="flat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연결선: 꺾임 107"/>
          <p:cNvCxnSpPr>
            <a:cxnSpLocks/>
          </p:cNvCxnSpPr>
          <p:nvPr/>
        </p:nvCxnSpPr>
        <p:spPr>
          <a:xfrm>
            <a:off x="5361946" y="2793776"/>
            <a:ext cx="1095447" cy="828000"/>
          </a:xfrm>
          <a:prstGeom prst="bentConnector3">
            <a:avLst>
              <a:gd name="adj1" fmla="val 27045"/>
            </a:avLst>
          </a:prstGeom>
          <a:ln w="38100" cap="flat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7000730" y="1277814"/>
            <a:ext cx="5341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/>
              <a:t>버튼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368292" y="3548248"/>
            <a:ext cx="8835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/>
              <a:t>조도센서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2444973" y="5964207"/>
            <a:ext cx="8835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/>
              <a:t>화염센서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2357610" y="4683323"/>
            <a:ext cx="10583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/>
              <a:t>장애물감지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533510" y="2986148"/>
            <a:ext cx="11737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/>
              <a:t>부저</a:t>
            </a:r>
            <a:r>
              <a:rPr lang="en-US" altLang="ko-KR" sz="1400"/>
              <a:t>(</a:t>
            </a:r>
            <a:r>
              <a:rPr lang="ko-KR" altLang="en-US" sz="1400"/>
              <a:t>액티브</a:t>
            </a:r>
            <a:r>
              <a:rPr lang="en-US" altLang="ko-KR" sz="1400"/>
              <a:t>)</a:t>
            </a:r>
            <a:endParaRPr lang="ko-KR" altLang="en-US" sz="1400"/>
          </a:p>
        </p:txBody>
      </p:sp>
      <p:sp>
        <p:nvSpPr>
          <p:cNvPr id="32" name="직사각형 31"/>
          <p:cNvSpPr/>
          <p:nvPr/>
        </p:nvSpPr>
        <p:spPr>
          <a:xfrm>
            <a:off x="6533510" y="4203488"/>
            <a:ext cx="11737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/>
              <a:t>부저</a:t>
            </a:r>
            <a:r>
              <a:rPr lang="en-US" altLang="ko-KR" sz="1400"/>
              <a:t>(</a:t>
            </a:r>
            <a:r>
              <a:rPr lang="ko-KR" altLang="en-US" sz="1400"/>
              <a:t>패시브</a:t>
            </a:r>
            <a:r>
              <a:rPr lang="en-US" altLang="ko-KR" sz="1400"/>
              <a:t>)</a:t>
            </a:r>
            <a:endParaRPr lang="ko-KR" altLang="en-US" sz="1400"/>
          </a:p>
        </p:txBody>
      </p:sp>
      <p:sp>
        <p:nvSpPr>
          <p:cNvPr id="33" name="직사각형 32"/>
          <p:cNvSpPr/>
          <p:nvPr/>
        </p:nvSpPr>
        <p:spPr>
          <a:xfrm>
            <a:off x="2926367" y="1864313"/>
            <a:ext cx="5357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/>
              <a:t>LED</a:t>
            </a:r>
            <a:endParaRPr lang="ko-KR" altLang="en-US" sz="1400"/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73906" y1="18125" x2="71756" y2="19080"/>
                        <a14:foregroundMark x1="76875" y1="21667" x2="74219" y2="25833"/>
                        <a14:foregroundMark x1="79375" y1="26250" x2="76406" y2="28958"/>
                        <a14:foregroundMark x1="82344" y1="29792" x2="76094" y2="35208"/>
                        <a14:foregroundMark x1="74531" y1="17083" x2="73125" y2="18750"/>
                        <a14:foregroundMark x1="77500" y1="21042" x2="76719" y2="21875"/>
                        <a14:foregroundMark x1="80156" y1="25417" x2="79531" y2="26458"/>
                        <a14:foregroundMark x1="83125" y1="28958" x2="80938" y2="30000"/>
                        <a14:foregroundMark x1="67656" y1="23750" x2="72500" y2="19792"/>
                        <a14:foregroundMark x1="68906" y1="22708" x2="66406" y2="24792"/>
                        <a14:backgroundMark x1="32188" y1="78125" x2="30781" y2="81875"/>
                        <a14:backgroundMark x1="68125" y1="20417" x2="67983" y2="21462"/>
                        <a14:backgroundMark x1="68281" y1="21458" x2="68534" y2="212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58" t="15706" r="15927" b="15328"/>
          <a:stretch/>
        </p:blipFill>
        <p:spPr>
          <a:xfrm rot="2141413">
            <a:off x="1554158" y="4668739"/>
            <a:ext cx="2324034" cy="1785561"/>
          </a:xfrm>
          <a:prstGeom prst="rect">
            <a:avLst/>
          </a:prstGeom>
        </p:spPr>
      </p:pic>
      <p:cxnSp>
        <p:nvCxnSpPr>
          <p:cNvPr id="13" name="연결선: 꺾임 12"/>
          <p:cNvCxnSpPr>
            <a:cxnSpLocks/>
          </p:cNvCxnSpPr>
          <p:nvPr/>
        </p:nvCxnSpPr>
        <p:spPr>
          <a:xfrm rot="5400000" flipH="1" flipV="1">
            <a:off x="3616020" y="4537378"/>
            <a:ext cx="1296000" cy="936000"/>
          </a:xfrm>
          <a:prstGeom prst="bentConnector3">
            <a:avLst>
              <a:gd name="adj1" fmla="val 1299"/>
            </a:avLst>
          </a:prstGeom>
          <a:ln w="38100" cap="flat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/>
          <p:cNvCxnSpPr>
            <a:cxnSpLocks/>
          </p:cNvCxnSpPr>
          <p:nvPr/>
        </p:nvCxnSpPr>
        <p:spPr>
          <a:xfrm flipV="1">
            <a:off x="3799244" y="601135"/>
            <a:ext cx="1404000" cy="5184000"/>
          </a:xfrm>
          <a:prstGeom prst="bentConnector3">
            <a:avLst>
              <a:gd name="adj1" fmla="val 25196"/>
            </a:avLst>
          </a:prstGeom>
          <a:ln w="38100" cap="flat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연결선: 꺾임 46"/>
          <p:cNvCxnSpPr>
            <a:cxnSpLocks/>
          </p:cNvCxnSpPr>
          <p:nvPr/>
        </p:nvCxnSpPr>
        <p:spPr>
          <a:xfrm flipV="1">
            <a:off x="3776257" y="5260287"/>
            <a:ext cx="1080586" cy="108000"/>
          </a:xfrm>
          <a:prstGeom prst="bentConnector3">
            <a:avLst>
              <a:gd name="adj1" fmla="val 50000"/>
            </a:avLst>
          </a:prstGeom>
          <a:ln w="38100" cap="flat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연결선: 꺾임 52"/>
          <p:cNvCxnSpPr/>
          <p:nvPr/>
        </p:nvCxnSpPr>
        <p:spPr>
          <a:xfrm flipV="1">
            <a:off x="3962966" y="602456"/>
            <a:ext cx="1260000" cy="3636000"/>
          </a:xfrm>
          <a:prstGeom prst="bentConnector3">
            <a:avLst>
              <a:gd name="adj1" fmla="val 15258"/>
            </a:avLst>
          </a:prstGeom>
          <a:ln w="38100" cap="flat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7" name="표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6664912"/>
              </p:ext>
            </p:extLst>
          </p:nvPr>
        </p:nvGraphicFramePr>
        <p:xfrm>
          <a:off x="8737714" y="335284"/>
          <a:ext cx="2920156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LED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R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P#11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0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P#13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B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P#15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530016"/>
                  </a:ext>
                </a:extLst>
              </a:tr>
            </a:tbl>
          </a:graphicData>
        </a:graphic>
      </p:graphicFrame>
      <p:graphicFrame>
        <p:nvGraphicFramePr>
          <p:cNvPr id="58" name="표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2419816"/>
              </p:ext>
            </p:extLst>
          </p:nvPr>
        </p:nvGraphicFramePr>
        <p:xfrm>
          <a:off x="12041498" y="145278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버튼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P#12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1 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59" name="표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3648124"/>
              </p:ext>
            </p:extLst>
          </p:nvPr>
        </p:nvGraphicFramePr>
        <p:xfrm>
          <a:off x="8599292" y="1856763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조도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P#29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21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60" name="표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772796"/>
              </p:ext>
            </p:extLst>
          </p:nvPr>
        </p:nvGraphicFramePr>
        <p:xfrm>
          <a:off x="12054976" y="2506769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부저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패시브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P#18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5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61" name="표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904198"/>
              </p:ext>
            </p:extLst>
          </p:nvPr>
        </p:nvGraphicFramePr>
        <p:xfrm>
          <a:off x="8317897" y="2949935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장애물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감지</a:t>
                      </a:r>
                      <a:endParaRPr lang="en-US" altLang="ko-KR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P#31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22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62" name="표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917820"/>
              </p:ext>
            </p:extLst>
          </p:nvPr>
        </p:nvGraphicFramePr>
        <p:xfrm>
          <a:off x="8317897" y="3996837"/>
          <a:ext cx="2920156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화염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P#33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23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530016"/>
                  </a:ext>
                </a:extLst>
              </a:tr>
            </a:tbl>
          </a:graphicData>
        </a:graphic>
      </p:graphicFrame>
      <p:graphicFrame>
        <p:nvGraphicFramePr>
          <p:cNvPr id="63" name="표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9128654"/>
              </p:ext>
            </p:extLst>
          </p:nvPr>
        </p:nvGraphicFramePr>
        <p:xfrm>
          <a:off x="12041498" y="1290291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부저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액티브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4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6132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6980" y="0"/>
            <a:ext cx="1108435" cy="6545309"/>
          </a:xfrm>
          <a:prstGeom prst="rect">
            <a:avLst/>
          </a:prstGeom>
        </p:spPr>
      </p:pic>
      <p:sp>
        <p:nvSpPr>
          <p:cNvPr id="76" name="TextBox 75"/>
          <p:cNvSpPr txBox="1"/>
          <p:nvPr/>
        </p:nvSpPr>
        <p:spPr>
          <a:xfrm>
            <a:off x="11158482" y="6211669"/>
            <a:ext cx="1222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외부모듈 그림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766551" y="-194554"/>
            <a:ext cx="130676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버튼</a:t>
            </a:r>
            <a:endParaRPr lang="en-US" altLang="ko-KR"/>
          </a:p>
          <a:p>
            <a:r>
              <a:rPr lang="ko-KR" altLang="en-US"/>
              <a:t>조도센서</a:t>
            </a:r>
            <a:endParaRPr lang="en-US" altLang="ko-KR"/>
          </a:p>
          <a:p>
            <a:r>
              <a:rPr lang="ko-KR" altLang="en-US"/>
              <a:t>화염센서</a:t>
            </a:r>
            <a:endParaRPr lang="en-US" altLang="ko-KR"/>
          </a:p>
          <a:p>
            <a:r>
              <a:rPr lang="ko-KR" altLang="en-US"/>
              <a:t>장애물감지</a:t>
            </a:r>
            <a:endParaRPr lang="en-US" altLang="ko-KR"/>
          </a:p>
          <a:p>
            <a:r>
              <a:rPr lang="ko-KR" altLang="en-US"/>
              <a:t>부저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000" b="62667" l="5667" r="92000">
                        <a14:foregroundMark x1="6667" y1="45667" x2="13333" y2="46333"/>
                        <a14:foregroundMark x1="13333" y1="46333" x2="21667" y2="46333"/>
                        <a14:foregroundMark x1="6333" y1="50333" x2="12667" y2="50667"/>
                        <a14:foregroundMark x1="12667" y1="50667" x2="17667" y2="50333"/>
                        <a14:foregroundMark x1="6333" y1="55333" x2="17333" y2="55667"/>
                        <a14:foregroundMark x1="5667" y1="46333" x2="11000" y2="46667"/>
                        <a14:foregroundMark x1="83491" y1="44024" x2="85667" y2="41667"/>
                        <a14:foregroundMark x1="85667" y1="41667" x2="83324" y2="44009"/>
                        <a14:foregroundMark x1="83000" y1="59000" x2="77667" y2="56000"/>
                        <a14:foregroundMark x1="82710" y1="52736" x2="83333" y2="52333"/>
                        <a14:foregroundMark x1="83333" y1="52333" x2="88000" y2="56000"/>
                        <a14:foregroundMark x1="88000" y1="56000" x2="81667" y2="59000"/>
                        <a14:foregroundMark x1="81667" y1="59000" x2="77667" y2="59000"/>
                        <a14:foregroundMark x1="72667" y1="54000" x2="74029" y2="54065"/>
                        <a14:foregroundMark x1="71667" y1="42333" x2="83333" y2="42333"/>
                        <a14:foregroundMark x1="80003" y1="45222" x2="77667" y2="45333"/>
                        <a14:foregroundMark x1="91667" y1="44667" x2="88045" y2="44839"/>
                        <a14:foregroundMark x1="77667" y1="45333" x2="77000" y2="39667"/>
                        <a14:foregroundMark x1="77000" y1="39667" x2="84000" y2="37667"/>
                        <a14:foregroundMark x1="84000" y1="37667" x2="90000" y2="38333"/>
                        <a14:foregroundMark x1="90000" y1="38333" x2="92000" y2="44667"/>
                        <a14:foregroundMark x1="92000" y1="44667" x2="87332" y2="45895"/>
                        <a14:backgroundMark x1="77000" y1="49667" x2="84333" y2="50333"/>
                        <a14:backgroundMark x1="83000" y1="52000" x2="83000" y2="5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18" t="34437" r="5337" b="33903"/>
          <a:stretch/>
        </p:blipFill>
        <p:spPr>
          <a:xfrm>
            <a:off x="6655812" y="1514686"/>
            <a:ext cx="2470441" cy="856035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27800" y1="74200" x2="27800" y2="74200"/>
                        <a14:backgroundMark x1="32000" y1="76900" x2="32000" y2="76900"/>
                        <a14:backgroundMark x1="37800" y1="82100" x2="37800" y2="82100"/>
                        <a14:backgroundMark x1="33700" y1="82900" x2="33400" y2="82400"/>
                        <a14:backgroundMark x1="36100" y1="79300" x2="37800" y2="80300"/>
                        <a14:backgroundMark x1="29500" y1="81200" x2="29300" y2="7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308" t="15056" r="17431" b="13881"/>
          <a:stretch/>
        </p:blipFill>
        <p:spPr>
          <a:xfrm rot="3234726">
            <a:off x="7287863" y="2309236"/>
            <a:ext cx="1592927" cy="1797042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4913" b="81600" l="24399" r="79170">
                        <a14:foregroundMark x1="36089" y1="32911" x2="36089" y2="32911"/>
                        <a14:foregroundMark x1="41333" y1="32517" x2="39039" y2="31643"/>
                        <a14:foregroundMark x1="37473" y1="30900" x2="31245" y2="37019"/>
                        <a14:foregroundMark x1="31245" y1="37019" x2="31245" y2="37019"/>
                        <a14:foregroundMark x1="35397" y1="30638" x2="35397" y2="30638"/>
                        <a14:foregroundMark x1="35725" y1="30420" x2="35725" y2="30420"/>
                        <a14:foregroundMark x1="51056" y1="56556" x2="45448" y2="52360"/>
                        <a14:foregroundMark x1="45448" y1="52360" x2="45448" y2="52360"/>
                        <a14:foregroundMark x1="51238" y1="57343" x2="51238" y2="57343"/>
                        <a14:foregroundMark x1="60561" y1="53191" x2="59687" y2="53409"/>
                        <a14:foregroundMark x1="59687" y1="53409" x2="59687" y2="53409"/>
                        <a14:foregroundMark x1="59614" y1="53540" x2="59614" y2="53540"/>
                        <a14:foregroundMark x1="37436" y1="28191" x2="37436" y2="28191"/>
                        <a14:foregroundMark x1="41187" y1="29108" x2="34960" y2="30551"/>
                        <a14:foregroundMark x1="34960" y1="30551" x2="34960" y2="30551"/>
                        <a14:foregroundMark x1="71777" y1="65559" x2="75783" y2="71154"/>
                        <a14:foregroundMark x1="70138" y1="70192" x2="75747" y2="76486"/>
                        <a14:foregroundMark x1="67480" y1="73864" x2="70867" y2="78802"/>
                        <a14:foregroundMark x1="61763" y1="79108" x2="61763" y2="79108"/>
                        <a14:foregroundMark x1="25710" y1="46066" x2="25710" y2="46066"/>
                        <a14:foregroundMark x1="26074" y1="38986" x2="26074" y2="38986"/>
                        <a14:foregroundMark x1="45120" y1="36713" x2="45011" y2="40603"/>
                        <a14:foregroundMark x1="45958" y1="36626" x2="46468" y2="39816"/>
                        <a14:foregroundMark x1="45666" y1="35358" x2="45849" y2="39379"/>
                        <a14:foregroundMark x1="26293" y1="39379" x2="25346" y2="43969"/>
                        <a14:foregroundMark x1="79170" y1="73164" x2="76621" y2="70498"/>
                        <a14:foregroundMark x1="72906" y1="79983" x2="72141" y2="78409"/>
                        <a14:foregroundMark x1="71996" y1="79021" x2="72870" y2="81687"/>
                        <a14:foregroundMark x1="36672" y1="24913" x2="35470" y2="26705"/>
                        <a14:foregroundMark x1="24399" y1="41434" x2="27749" y2="415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749" t="23947" r="17558" b="15060"/>
          <a:stretch/>
        </p:blipFill>
        <p:spPr>
          <a:xfrm rot="19071116">
            <a:off x="1406015" y="1173106"/>
            <a:ext cx="1818592" cy="1542372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2917" b="85417" l="15333" r="86667">
                        <a14:foregroundMark x1="67333" y1="21667" x2="67333" y2="21667"/>
                        <a14:foregroundMark x1="80000" y1="46250" x2="80000" y2="46250"/>
                        <a14:foregroundMark x1="71333" y1="29167" x2="77333" y2="39583"/>
                        <a14:foregroundMark x1="63667" y1="13333" x2="63667" y2="13333"/>
                        <a14:foregroundMark x1="27000" y1="46667" x2="50000" y2="30833"/>
                        <a14:foregroundMark x1="50000" y1="30833" x2="37000" y2="37917"/>
                        <a14:foregroundMark x1="37000" y1="37917" x2="29667" y2="50417"/>
                        <a14:foregroundMark x1="50333" y1="27917" x2="45667" y2="31667"/>
                        <a14:foregroundMark x1="46000" y1="76250" x2="45667" y2="85833"/>
                        <a14:foregroundMark x1="85667" y1="50417" x2="86667" y2="50833"/>
                        <a14:foregroundMark x1="20667" y1="58333" x2="27000" y2="52917"/>
                        <a14:foregroundMark x1="21333" y1="69583" x2="33667" y2="62500"/>
                        <a14:foregroundMark x1="33667" y1="62500" x2="35667" y2="60000"/>
                        <a14:foregroundMark x1="25000" y1="77500" x2="32667" y2="72083"/>
                        <a14:foregroundMark x1="15333" y1="61667" x2="22667" y2="570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024" t="5769" r="9784" b="9231"/>
          <a:stretch/>
        </p:blipFill>
        <p:spPr>
          <a:xfrm rot="12917005">
            <a:off x="1578978" y="3327803"/>
            <a:ext cx="1742700" cy="1567703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backgroundMark x1="79199" y1="58102" x2="79199" y2="58102"/>
                        <a14:backgroundMark x1="79883" y1="56058" x2="79883" y2="56058"/>
                        <a14:backgroundMark x1="81152" y1="58686" x2="81152" y2="58686"/>
                        <a14:backgroundMark x1="78418" y1="69343" x2="78418" y2="69343"/>
                        <a14:backgroundMark x1="79102" y1="65547" x2="79102" y2="65547"/>
                        <a14:backgroundMark x1="79004" y1="63796" x2="79004" y2="63796"/>
                        <a14:backgroundMark x1="78906" y1="48759" x2="78906" y2="48759"/>
                        <a14:backgroundMark x1="78906" y1="48905" x2="78906" y2="48905"/>
                        <a14:backgroundMark x1="78906" y1="43650" x2="78906" y2="436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965" t="28904" r="10840" b="25780"/>
          <a:stretch/>
        </p:blipFill>
        <p:spPr>
          <a:xfrm>
            <a:off x="1030196" y="2441643"/>
            <a:ext cx="2536617" cy="1050588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10025956" y="1665540"/>
            <a:ext cx="4570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버튼</a:t>
            </a:r>
            <a:r>
              <a:rPr lang="en-US" altLang="ko-KR"/>
              <a:t>, </a:t>
            </a:r>
            <a:r>
              <a:rPr lang="ko-KR" altLang="en-US"/>
              <a:t>조도센서</a:t>
            </a:r>
            <a:r>
              <a:rPr lang="en-US" altLang="ko-KR"/>
              <a:t>, </a:t>
            </a:r>
            <a:r>
              <a:rPr lang="ko-KR" altLang="en-US"/>
              <a:t>화염센서</a:t>
            </a:r>
            <a:r>
              <a:rPr lang="en-US" altLang="ko-KR"/>
              <a:t>, </a:t>
            </a:r>
            <a:r>
              <a:rPr lang="ko-KR" altLang="en-US"/>
              <a:t>장애물감지</a:t>
            </a:r>
            <a:r>
              <a:rPr lang="en-US" altLang="ko-KR"/>
              <a:t>, </a:t>
            </a:r>
            <a:r>
              <a:rPr lang="ko-KR" altLang="en-US"/>
              <a:t>부저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8400" b="90000" l="10000" r="90000">
                        <a14:foregroundMark x1="68000" y1="8600" x2="66646" y2="8564"/>
                        <a14:backgroundMark x1="64400" y1="7200" x2="60600" y2="11800"/>
                        <a14:backgroundMark x1="66200" y1="8800" x2="66800" y2="8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46709">
            <a:off x="1615294" y="99417"/>
            <a:ext cx="1591960" cy="165829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605189" y="3175588"/>
            <a:ext cx="5677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GND</a:t>
            </a:r>
            <a:endParaRPr lang="ko-KR" altLang="en-US" sz="1400"/>
          </a:p>
        </p:txBody>
      </p:sp>
      <p:sp>
        <p:nvSpPr>
          <p:cNvPr id="43" name="TextBox 42"/>
          <p:cNvSpPr txBox="1"/>
          <p:nvPr/>
        </p:nvSpPr>
        <p:spPr>
          <a:xfrm>
            <a:off x="3141746" y="679046"/>
            <a:ext cx="3032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R</a:t>
            </a:r>
            <a:endParaRPr lang="ko-KR" altLang="en-US" sz="1400"/>
          </a:p>
        </p:txBody>
      </p:sp>
      <p:sp>
        <p:nvSpPr>
          <p:cNvPr id="44" name="TextBox 43"/>
          <p:cNvSpPr txBox="1"/>
          <p:nvPr/>
        </p:nvSpPr>
        <p:spPr>
          <a:xfrm>
            <a:off x="3095651" y="525158"/>
            <a:ext cx="5677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GND</a:t>
            </a:r>
            <a:endParaRPr lang="ko-KR" altLang="en-US" sz="1400"/>
          </a:p>
        </p:txBody>
      </p:sp>
      <p:sp>
        <p:nvSpPr>
          <p:cNvPr id="45" name="TextBox 44"/>
          <p:cNvSpPr txBox="1"/>
          <p:nvPr/>
        </p:nvSpPr>
        <p:spPr>
          <a:xfrm>
            <a:off x="6900192" y="2877035"/>
            <a:ext cx="296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S</a:t>
            </a:r>
            <a:endParaRPr lang="ko-KR" altLang="en-US" sz="1400"/>
          </a:p>
        </p:txBody>
      </p:sp>
      <p:sp>
        <p:nvSpPr>
          <p:cNvPr id="47" name="TextBox 46"/>
          <p:cNvSpPr txBox="1"/>
          <p:nvPr/>
        </p:nvSpPr>
        <p:spPr>
          <a:xfrm>
            <a:off x="3127319" y="832934"/>
            <a:ext cx="306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G</a:t>
            </a:r>
            <a:endParaRPr lang="ko-KR" altLang="en-US" sz="1400"/>
          </a:p>
        </p:txBody>
      </p:sp>
      <p:sp>
        <p:nvSpPr>
          <p:cNvPr id="49" name="TextBox 48"/>
          <p:cNvSpPr txBox="1"/>
          <p:nvPr/>
        </p:nvSpPr>
        <p:spPr>
          <a:xfrm>
            <a:off x="3038677" y="909879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/>
              <a:t>B</a:t>
            </a:r>
            <a:endParaRPr lang="ko-KR" altLang="en-US" sz="1400" b="1"/>
          </a:p>
        </p:txBody>
      </p:sp>
      <p:sp>
        <p:nvSpPr>
          <p:cNvPr id="50" name="TextBox 49"/>
          <p:cNvSpPr txBox="1"/>
          <p:nvPr/>
        </p:nvSpPr>
        <p:spPr>
          <a:xfrm>
            <a:off x="3161465" y="1613989"/>
            <a:ext cx="5677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GND</a:t>
            </a:r>
            <a:endParaRPr lang="ko-KR" altLang="en-US" sz="1400"/>
          </a:p>
        </p:txBody>
      </p:sp>
      <p:sp>
        <p:nvSpPr>
          <p:cNvPr id="51" name="TextBox 50"/>
          <p:cNvSpPr txBox="1"/>
          <p:nvPr/>
        </p:nvSpPr>
        <p:spPr>
          <a:xfrm>
            <a:off x="3144969" y="1879650"/>
            <a:ext cx="296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S</a:t>
            </a:r>
            <a:endParaRPr lang="ko-KR" altLang="en-US" sz="1400"/>
          </a:p>
        </p:txBody>
      </p:sp>
      <p:sp>
        <p:nvSpPr>
          <p:cNvPr id="53" name="TextBox 52"/>
          <p:cNvSpPr txBox="1"/>
          <p:nvPr/>
        </p:nvSpPr>
        <p:spPr>
          <a:xfrm>
            <a:off x="3136757" y="3853651"/>
            <a:ext cx="5677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GND</a:t>
            </a:r>
            <a:endParaRPr lang="ko-KR" altLang="en-US" sz="1400"/>
          </a:p>
        </p:txBody>
      </p:sp>
      <p:sp>
        <p:nvSpPr>
          <p:cNvPr id="54" name="TextBox 53"/>
          <p:cNvSpPr txBox="1"/>
          <p:nvPr/>
        </p:nvSpPr>
        <p:spPr>
          <a:xfrm>
            <a:off x="3200504" y="4231170"/>
            <a:ext cx="296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S</a:t>
            </a:r>
            <a:endParaRPr lang="ko-KR" altLang="en-US" sz="1400"/>
          </a:p>
        </p:txBody>
      </p:sp>
      <p:sp>
        <p:nvSpPr>
          <p:cNvPr id="55" name="TextBox 54"/>
          <p:cNvSpPr txBox="1"/>
          <p:nvPr/>
        </p:nvSpPr>
        <p:spPr>
          <a:xfrm>
            <a:off x="3149921" y="4065468"/>
            <a:ext cx="410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5V</a:t>
            </a:r>
            <a:endParaRPr lang="ko-KR" altLang="en-US" sz="1400"/>
          </a:p>
        </p:txBody>
      </p:sp>
      <p:sp>
        <p:nvSpPr>
          <p:cNvPr id="56" name="TextBox 55"/>
          <p:cNvSpPr txBox="1"/>
          <p:nvPr/>
        </p:nvSpPr>
        <p:spPr>
          <a:xfrm>
            <a:off x="3446606" y="2500739"/>
            <a:ext cx="5677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GND</a:t>
            </a:r>
            <a:endParaRPr lang="ko-KR" altLang="en-US" sz="1400"/>
          </a:p>
        </p:txBody>
      </p:sp>
      <p:sp>
        <p:nvSpPr>
          <p:cNvPr id="57" name="TextBox 56"/>
          <p:cNvSpPr txBox="1"/>
          <p:nvPr/>
        </p:nvSpPr>
        <p:spPr>
          <a:xfrm>
            <a:off x="3510353" y="2878258"/>
            <a:ext cx="296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S</a:t>
            </a:r>
            <a:endParaRPr lang="ko-KR" altLang="en-US" sz="1400"/>
          </a:p>
        </p:txBody>
      </p:sp>
      <p:sp>
        <p:nvSpPr>
          <p:cNvPr id="59" name="TextBox 58"/>
          <p:cNvSpPr txBox="1"/>
          <p:nvPr/>
        </p:nvSpPr>
        <p:spPr>
          <a:xfrm>
            <a:off x="3459770" y="2712556"/>
            <a:ext cx="410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5V</a:t>
            </a:r>
            <a:endParaRPr lang="ko-KR" altLang="en-US" sz="1400"/>
          </a:p>
        </p:txBody>
      </p:sp>
      <p:sp>
        <p:nvSpPr>
          <p:cNvPr id="61" name="TextBox 60"/>
          <p:cNvSpPr txBox="1"/>
          <p:nvPr/>
        </p:nvSpPr>
        <p:spPr>
          <a:xfrm>
            <a:off x="6438886" y="1921766"/>
            <a:ext cx="2968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S</a:t>
            </a:r>
            <a:endParaRPr lang="ko-KR" altLang="en-US" sz="1400"/>
          </a:p>
        </p:txBody>
      </p:sp>
      <p:sp>
        <p:nvSpPr>
          <p:cNvPr id="62" name="TextBox 61"/>
          <p:cNvSpPr txBox="1"/>
          <p:nvPr/>
        </p:nvSpPr>
        <p:spPr>
          <a:xfrm>
            <a:off x="6263457" y="1802684"/>
            <a:ext cx="5677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GND</a:t>
            </a:r>
            <a:endParaRPr lang="ko-KR" altLang="en-US" sz="1400"/>
          </a:p>
        </p:txBody>
      </p:sp>
      <p:pic>
        <p:nvPicPr>
          <p:cNvPr id="3" name="그림 2"/>
          <p:cNvPicPr>
            <a:picLocks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79" t="15695" r="6976" b="14943"/>
          <a:stretch/>
        </p:blipFill>
        <p:spPr>
          <a:xfrm rot="19702901">
            <a:off x="2366520" y="203540"/>
            <a:ext cx="3984789" cy="3478325"/>
          </a:xfrm>
          <a:prstGeom prst="rect">
            <a:avLst/>
          </a:prstGeom>
        </p:spPr>
      </p:pic>
      <p:pic>
        <p:nvPicPr>
          <p:cNvPr id="5" name="그림 4"/>
          <p:cNvPicPr>
            <a:picLocks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8100" r="91000">
                        <a14:foregroundMark x1="9600" y1="63300" x2="20600" y2="55400"/>
                        <a14:foregroundMark x1="20600" y1="55400" x2="23600" y2="51500"/>
                        <a14:foregroundMark x1="15800" y1="68100" x2="22600" y2="64200"/>
                        <a14:foregroundMark x1="22600" y1="64200" x2="28900" y2="56300"/>
                        <a14:foregroundMark x1="20900" y1="73500" x2="28400" y2="70200"/>
                        <a14:foregroundMark x1="28400" y1="70200" x2="35600" y2="63000"/>
                        <a14:foregroundMark x1="16600" y1="66300" x2="17700" y2="66000"/>
                        <a14:foregroundMark x1="8200" y1="63800" x2="10900" y2="62600"/>
                        <a14:foregroundMark x1="12800" y1="69300" x2="17000" y2="68100"/>
                        <a14:foregroundMark x1="91000" y1="47600" x2="85800" y2="43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4" t="12069" r="5658" b="11813"/>
          <a:stretch/>
        </p:blipFill>
        <p:spPr>
          <a:xfrm rot="2441498">
            <a:off x="5322016" y="71415"/>
            <a:ext cx="3348000" cy="3031556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0000" b="90000" l="10000" r="90000">
                        <a14:foregroundMark x1="73906" y1="18125" x2="71756" y2="19080"/>
                        <a14:foregroundMark x1="76875" y1="21667" x2="74219" y2="25833"/>
                        <a14:foregroundMark x1="79375" y1="26250" x2="76406" y2="28958"/>
                        <a14:foregroundMark x1="82344" y1="29792" x2="76094" y2="35208"/>
                        <a14:foregroundMark x1="74531" y1="17083" x2="73125" y2="18750"/>
                        <a14:foregroundMark x1="77500" y1="21042" x2="76719" y2="21875"/>
                        <a14:foregroundMark x1="80156" y1="25417" x2="79531" y2="26458"/>
                        <a14:foregroundMark x1="83125" y1="28958" x2="80938" y2="30000"/>
                        <a14:foregroundMark x1="67656" y1="23750" x2="72500" y2="19792"/>
                        <a14:foregroundMark x1="68906" y1="22708" x2="66406" y2="24792"/>
                        <a14:backgroundMark x1="32188" y1="78125" x2="30781" y2="81875"/>
                        <a14:backgroundMark x1="68125" y1="20417" x2="67983" y2="21462"/>
                        <a14:backgroundMark x1="68281" y1="21458" x2="68534" y2="212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58" t="15706" r="15927" b="15328"/>
          <a:stretch/>
        </p:blipFill>
        <p:spPr>
          <a:xfrm rot="1961784">
            <a:off x="6746264" y="3126904"/>
            <a:ext cx="3307004" cy="254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961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7841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535" y="-2173157"/>
            <a:ext cx="5324475" cy="329565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417189" y="5249500"/>
            <a:ext cx="9039829" cy="383148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600" b="1">
                <a:latin typeface="+mj-lt"/>
              </a:rPr>
              <a:t>인터넷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7846830" y="3015985"/>
            <a:ext cx="1260000" cy="544881"/>
            <a:chOff x="7904992" y="2454891"/>
            <a:chExt cx="1260000" cy="544881"/>
          </a:xfrm>
        </p:grpSpPr>
        <p:cxnSp>
          <p:nvCxnSpPr>
            <p:cNvPr id="11" name="직선 화살표 연결선 10"/>
            <p:cNvCxnSpPr/>
            <p:nvPr/>
          </p:nvCxnSpPr>
          <p:spPr>
            <a:xfrm>
              <a:off x="7904992" y="2824223"/>
              <a:ext cx="1260000" cy="0"/>
            </a:xfrm>
            <a:prstGeom prst="straightConnector1">
              <a:avLst/>
            </a:prstGeom>
            <a:ln w="25400" cap="rnd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7924088" y="2454891"/>
              <a:ext cx="12218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</a:rPr>
                <a:t>REST API</a:t>
              </a:r>
              <a:endParaRPr lang="ko-KR" altLang="en-US" b="1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  <p:cxnSp>
          <p:nvCxnSpPr>
            <p:cNvPr id="14" name="직선 화살표 연결선 13"/>
            <p:cNvCxnSpPr>
              <a:cxnSpLocks/>
            </p:cNvCxnSpPr>
            <p:nvPr/>
          </p:nvCxnSpPr>
          <p:spPr>
            <a:xfrm flipH="1">
              <a:off x="7904992" y="2999772"/>
              <a:ext cx="1260000" cy="0"/>
            </a:xfrm>
            <a:prstGeom prst="straightConnector1">
              <a:avLst/>
            </a:prstGeom>
            <a:ln w="25400" cap="rnd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/>
          <p:cNvGrpSpPr/>
          <p:nvPr/>
        </p:nvGrpSpPr>
        <p:grpSpPr>
          <a:xfrm>
            <a:off x="2618978" y="3004889"/>
            <a:ext cx="1260000" cy="544881"/>
            <a:chOff x="7904992" y="2454891"/>
            <a:chExt cx="1260000" cy="544881"/>
          </a:xfrm>
        </p:grpSpPr>
        <p:cxnSp>
          <p:nvCxnSpPr>
            <p:cNvPr id="20" name="직선 화살표 연결선 19"/>
            <p:cNvCxnSpPr/>
            <p:nvPr/>
          </p:nvCxnSpPr>
          <p:spPr>
            <a:xfrm>
              <a:off x="7904992" y="2824223"/>
              <a:ext cx="1260000" cy="0"/>
            </a:xfrm>
            <a:prstGeom prst="straightConnector1">
              <a:avLst/>
            </a:prstGeom>
            <a:ln w="25400" cap="rnd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7924088" y="2454891"/>
              <a:ext cx="12218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</a:rPr>
                <a:t>REST API</a:t>
              </a:r>
              <a:endParaRPr lang="ko-KR" altLang="en-US" b="1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endParaRPr>
            </a:p>
          </p:txBody>
        </p:sp>
        <p:cxnSp>
          <p:nvCxnSpPr>
            <p:cNvPr id="22" name="직선 화살표 연결선 21"/>
            <p:cNvCxnSpPr>
              <a:cxnSpLocks/>
            </p:cNvCxnSpPr>
            <p:nvPr/>
          </p:nvCxnSpPr>
          <p:spPr>
            <a:xfrm flipH="1">
              <a:off x="7904992" y="2999772"/>
              <a:ext cx="1260000" cy="0"/>
            </a:xfrm>
            <a:prstGeom prst="straightConnector1">
              <a:avLst/>
            </a:prstGeom>
            <a:ln w="25400" cap="rnd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그룹 100"/>
          <p:cNvGrpSpPr/>
          <p:nvPr/>
        </p:nvGrpSpPr>
        <p:grpSpPr>
          <a:xfrm>
            <a:off x="1423684" y="1689274"/>
            <a:ext cx="1080002" cy="3560226"/>
            <a:chOff x="1423684" y="1689274"/>
            <a:chExt cx="1080002" cy="3560226"/>
          </a:xfrm>
        </p:grpSpPr>
        <p:sp>
          <p:nvSpPr>
            <p:cNvPr id="3" name="직사각형 2"/>
            <p:cNvSpPr/>
            <p:nvPr/>
          </p:nvSpPr>
          <p:spPr>
            <a:xfrm>
              <a:off x="1423686" y="2028426"/>
              <a:ext cx="1080000" cy="2179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84415" y="1689274"/>
              <a:ext cx="7585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>
                  <a:solidFill>
                    <a:schemeClr val="bg1">
                      <a:lumMod val="50000"/>
                    </a:schemeClr>
                  </a:solidFill>
                </a:rPr>
                <a:t>Client</a:t>
              </a:r>
              <a:endParaRPr lang="ko-KR" altLang="en-US" sz="1600" b="1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1513685" y="2101585"/>
              <a:ext cx="900000" cy="9144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>
                  <a:latin typeface="+mj-lt"/>
                </a:rPr>
                <a:t>요청</a:t>
              </a:r>
              <a:r>
                <a:rPr lang="en-US" altLang="ko-KR" sz="1600">
                  <a:latin typeface="+mj-lt"/>
                </a:rPr>
                <a:t>/</a:t>
              </a:r>
            </a:p>
            <a:p>
              <a:pPr algn="ctr"/>
              <a:r>
                <a:rPr lang="ko-KR" altLang="en-US" sz="1600">
                  <a:latin typeface="+mj-lt"/>
                </a:rPr>
                <a:t>응답 </a:t>
              </a:r>
              <a:endParaRPr lang="en-US" altLang="ko-KR" sz="1600">
                <a:latin typeface="+mj-lt"/>
              </a:endParaRPr>
            </a:p>
            <a:p>
              <a:pPr algn="ctr"/>
              <a:r>
                <a:rPr lang="ko-KR" altLang="en-US" sz="1600">
                  <a:latin typeface="+mj-lt"/>
                </a:rPr>
                <a:t>처리</a:t>
              </a: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1513685" y="3155091"/>
              <a:ext cx="900000" cy="9144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>
                  <a:latin typeface="+mj-lt"/>
                </a:rPr>
                <a:t>REST</a:t>
              </a:r>
            </a:p>
            <a:p>
              <a:pPr algn="ctr"/>
              <a:r>
                <a:rPr lang="ko-KR" altLang="en-US" sz="1600">
                  <a:latin typeface="+mj-lt"/>
                </a:rPr>
                <a:t>메시지</a:t>
              </a:r>
              <a:endParaRPr lang="en-US" altLang="ko-KR" sz="1600">
                <a:latin typeface="+mj-lt"/>
              </a:endParaRPr>
            </a:p>
            <a:p>
              <a:pPr algn="ctr"/>
              <a:r>
                <a:rPr lang="ko-KR" altLang="en-US" sz="1600">
                  <a:latin typeface="+mj-lt"/>
                </a:rPr>
                <a:t>송수신</a:t>
              </a: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1423685" y="4307467"/>
              <a:ext cx="1080001" cy="348316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 b="1">
                  <a:latin typeface="+mj-lt"/>
                </a:rPr>
                <a:t>HTTP</a:t>
              </a:r>
              <a:endParaRPr lang="ko-KR" altLang="en-US" sz="1600" b="1">
                <a:latin typeface="+mj-lt"/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1423684" y="4755250"/>
              <a:ext cx="1080001" cy="348316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 b="1">
                  <a:latin typeface="+mj-lt"/>
                </a:rPr>
                <a:t>TCP/IP</a:t>
              </a:r>
              <a:endParaRPr lang="ko-KR" altLang="en-US" sz="1600" b="1">
                <a:latin typeface="+mj-lt"/>
              </a:endParaRPr>
            </a:p>
          </p:txBody>
        </p:sp>
        <p:cxnSp>
          <p:nvCxnSpPr>
            <p:cNvPr id="43" name="직선 연결선 42"/>
            <p:cNvCxnSpPr>
              <a:stCxn id="26" idx="2"/>
              <a:endCxn id="27" idx="0"/>
            </p:cNvCxnSpPr>
            <p:nvPr/>
          </p:nvCxnSpPr>
          <p:spPr>
            <a:xfrm>
              <a:off x="1963685" y="3015985"/>
              <a:ext cx="0" cy="139106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>
              <a:stCxn id="27" idx="2"/>
              <a:endCxn id="36" idx="0"/>
            </p:cNvCxnSpPr>
            <p:nvPr/>
          </p:nvCxnSpPr>
          <p:spPr>
            <a:xfrm>
              <a:off x="1963685" y="4069491"/>
              <a:ext cx="1" cy="237976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/>
            <p:cNvCxnSpPr>
              <a:stCxn id="36" idx="2"/>
              <a:endCxn id="37" idx="0"/>
            </p:cNvCxnSpPr>
            <p:nvPr/>
          </p:nvCxnSpPr>
          <p:spPr>
            <a:xfrm flipH="1">
              <a:off x="1963685" y="4655783"/>
              <a:ext cx="1" cy="99467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/>
            <p:cNvCxnSpPr>
              <a:stCxn id="37" idx="2"/>
            </p:cNvCxnSpPr>
            <p:nvPr/>
          </p:nvCxnSpPr>
          <p:spPr>
            <a:xfrm flipH="1">
              <a:off x="1963684" y="5103566"/>
              <a:ext cx="1" cy="145934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/>
          <p:cNvGrpSpPr/>
          <p:nvPr/>
        </p:nvGrpSpPr>
        <p:grpSpPr>
          <a:xfrm>
            <a:off x="4062904" y="1689274"/>
            <a:ext cx="3600000" cy="3560226"/>
            <a:chOff x="4147193" y="1689274"/>
            <a:chExt cx="3600000" cy="3560226"/>
          </a:xfrm>
        </p:grpSpPr>
        <p:sp>
          <p:nvSpPr>
            <p:cNvPr id="4" name="직사각형 3"/>
            <p:cNvSpPr/>
            <p:nvPr/>
          </p:nvSpPr>
          <p:spPr>
            <a:xfrm>
              <a:off x="4147193" y="2028426"/>
              <a:ext cx="3600000" cy="2179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 b="1">
                <a:solidFill>
                  <a:srgbClr val="0000FF"/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502256" y="1689274"/>
              <a:ext cx="286969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/>
                <a:t>Server (</a:t>
              </a:r>
              <a:r>
                <a:rPr lang="ko-KR" altLang="en-US" sz="1600" b="1"/>
                <a:t>수면관리 </a:t>
              </a:r>
              <a:r>
                <a:rPr lang="en-US" altLang="ko-KR" sz="1600" b="1"/>
                <a:t>IoT </a:t>
              </a:r>
              <a:r>
                <a:rPr lang="ko-KR" altLang="en-US" sz="1600" b="1"/>
                <a:t>시스템</a:t>
              </a:r>
              <a:r>
                <a:rPr lang="en-US" altLang="ko-KR" sz="1600" b="1"/>
                <a:t>)</a:t>
              </a:r>
              <a:endParaRPr lang="ko-KR" altLang="en-US" sz="1600" b="1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264311" y="2117874"/>
              <a:ext cx="900000" cy="1404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 b="1">
                  <a:solidFill>
                    <a:srgbClr val="0000FF"/>
                  </a:solidFill>
                  <a:latin typeface="+mj-lt"/>
                </a:rPr>
                <a:t>REST</a:t>
              </a:r>
            </a:p>
            <a:p>
              <a:pPr algn="ctr"/>
              <a:r>
                <a:rPr lang="ko-KR" altLang="en-US" sz="1600" b="1">
                  <a:solidFill>
                    <a:srgbClr val="0000FF"/>
                  </a:solidFill>
                  <a:latin typeface="+mj-lt"/>
                </a:rPr>
                <a:t>메시지 </a:t>
              </a:r>
              <a:endParaRPr lang="en-US" altLang="ko-KR" sz="1600" b="1">
                <a:solidFill>
                  <a:srgbClr val="0000FF"/>
                </a:solidFill>
                <a:latin typeface="+mj-lt"/>
              </a:endParaRPr>
            </a:p>
            <a:p>
              <a:pPr algn="ctr"/>
              <a:r>
                <a:rPr lang="ko-KR" altLang="en-US" sz="1600" b="1">
                  <a:solidFill>
                    <a:srgbClr val="0000FF"/>
                  </a:solidFill>
                  <a:latin typeface="+mj-lt"/>
                </a:rPr>
                <a:t>분석</a:t>
              </a:r>
              <a:endParaRPr lang="en-US" altLang="ko-KR" sz="1600" b="1">
                <a:solidFill>
                  <a:srgbClr val="0000FF"/>
                </a:solidFill>
                <a:latin typeface="+mj-lt"/>
              </a:endParaRPr>
            </a:p>
            <a:p>
              <a:pPr algn="ctr"/>
              <a:r>
                <a:rPr lang="en-US" altLang="ko-KR" sz="1600" b="1">
                  <a:solidFill>
                    <a:srgbClr val="0000FF"/>
                  </a:solidFill>
                  <a:latin typeface="+mj-lt"/>
                </a:rPr>
                <a:t>(URI)</a:t>
              </a:r>
              <a:endParaRPr lang="ko-KR" altLang="en-US" sz="1600" b="1">
                <a:solidFill>
                  <a:srgbClr val="0000FF"/>
                </a:solidFill>
                <a:latin typeface="+mj-lt"/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6735361" y="2117874"/>
              <a:ext cx="900000" cy="14040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 b="1">
                  <a:solidFill>
                    <a:srgbClr val="0000FF"/>
                  </a:solidFill>
                  <a:latin typeface="+mj-lt"/>
                </a:rPr>
                <a:t>REST</a:t>
              </a:r>
            </a:p>
            <a:p>
              <a:pPr algn="ctr"/>
              <a:r>
                <a:rPr lang="ko-KR" altLang="en-US" sz="1600" b="1">
                  <a:solidFill>
                    <a:srgbClr val="0000FF"/>
                  </a:solidFill>
                  <a:latin typeface="+mj-lt"/>
                </a:rPr>
                <a:t>메시지</a:t>
              </a:r>
              <a:endParaRPr lang="en-US" altLang="ko-KR" sz="1600" b="1">
                <a:solidFill>
                  <a:srgbClr val="0000FF"/>
                </a:solidFill>
                <a:latin typeface="+mj-lt"/>
              </a:endParaRPr>
            </a:p>
            <a:p>
              <a:pPr algn="ctr"/>
              <a:r>
                <a:rPr lang="ko-KR" altLang="en-US" sz="1600" b="1">
                  <a:solidFill>
                    <a:srgbClr val="0000FF"/>
                  </a:solidFill>
                  <a:latin typeface="+mj-lt"/>
                </a:rPr>
                <a:t>생성</a:t>
              </a:r>
              <a:endParaRPr lang="en-US" altLang="ko-KR" sz="1600" b="1">
                <a:solidFill>
                  <a:srgbClr val="0000FF"/>
                </a:solidFill>
                <a:latin typeface="+mj-lt"/>
              </a:endParaRPr>
            </a:p>
            <a:p>
              <a:pPr algn="ctr"/>
              <a:r>
                <a:rPr lang="en-US" altLang="ko-KR" sz="1600" b="1">
                  <a:solidFill>
                    <a:srgbClr val="0000FF"/>
                  </a:solidFill>
                  <a:latin typeface="+mj-lt"/>
                </a:rPr>
                <a:t>(URI)</a:t>
              </a:r>
              <a:endParaRPr lang="ko-KR" altLang="en-US" sz="1600" b="1">
                <a:solidFill>
                  <a:srgbClr val="0000FF"/>
                </a:solidFill>
                <a:latin typeface="+mj-lt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5236588" y="2117874"/>
              <a:ext cx="1422112" cy="56124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 b="1">
                  <a:solidFill>
                    <a:srgbClr val="0000FF"/>
                  </a:solidFill>
                  <a:latin typeface="+mj-lt"/>
                </a:rPr>
                <a:t>해당기능처리</a:t>
              </a: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5236588" y="2773647"/>
              <a:ext cx="1422112" cy="74076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 b="1">
                  <a:solidFill>
                    <a:srgbClr val="0000FF"/>
                  </a:solidFill>
                  <a:latin typeface="+mj-lt"/>
                </a:rPr>
                <a:t>Main Controller</a:t>
              </a:r>
              <a:endParaRPr lang="ko-KR" altLang="en-US" sz="1600" b="1">
                <a:solidFill>
                  <a:srgbClr val="0000FF"/>
                </a:solidFill>
                <a:latin typeface="+mj-lt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4264311" y="3593308"/>
              <a:ext cx="1620000" cy="47618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 b="1">
                  <a:solidFill>
                    <a:srgbClr val="0000FF"/>
                  </a:solidFill>
                  <a:latin typeface="+mj-lt"/>
                </a:rPr>
                <a:t>메시지</a:t>
              </a:r>
              <a:r>
                <a:rPr lang="en-US" altLang="ko-KR" sz="1600" b="1">
                  <a:solidFill>
                    <a:srgbClr val="0000FF"/>
                  </a:solidFill>
                  <a:latin typeface="+mj-lt"/>
                </a:rPr>
                <a:t> </a:t>
              </a:r>
              <a:r>
                <a:rPr lang="ko-KR" altLang="en-US" sz="1600" b="1">
                  <a:solidFill>
                    <a:srgbClr val="0000FF"/>
                  </a:solidFill>
                  <a:latin typeface="+mj-lt"/>
                </a:rPr>
                <a:t>수신</a:t>
              </a: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6015361" y="3600532"/>
              <a:ext cx="1620000" cy="47618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 b="1">
                  <a:solidFill>
                    <a:srgbClr val="0000FF"/>
                  </a:solidFill>
                  <a:latin typeface="+mj-lt"/>
                </a:rPr>
                <a:t>메시지 송신</a:t>
              </a: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4147194" y="4307467"/>
              <a:ext cx="3599999" cy="348316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 b="1">
                  <a:latin typeface="+mj-lt"/>
                </a:rPr>
                <a:t>Node,js (HTTP)</a:t>
              </a:r>
              <a:endParaRPr lang="ko-KR" altLang="en-US" sz="1600" b="1">
                <a:latin typeface="+mj-lt"/>
              </a:endParaRP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147193" y="4755250"/>
              <a:ext cx="3599999" cy="348316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 b="1">
                  <a:latin typeface="+mj-lt"/>
                </a:rPr>
                <a:t>Raspbian Linux (TCP/IP) </a:t>
              </a:r>
              <a:endParaRPr lang="ko-KR" altLang="en-US" sz="1600" b="1">
                <a:latin typeface="+mj-lt"/>
              </a:endParaRPr>
            </a:p>
          </p:txBody>
        </p:sp>
        <p:cxnSp>
          <p:nvCxnSpPr>
            <p:cNvPr id="51" name="직선 연결선 50"/>
            <p:cNvCxnSpPr>
              <a:stCxn id="30" idx="2"/>
              <a:endCxn id="31" idx="0"/>
            </p:cNvCxnSpPr>
            <p:nvPr/>
          </p:nvCxnSpPr>
          <p:spPr>
            <a:xfrm>
              <a:off x="5947644" y="2679119"/>
              <a:ext cx="0" cy="94528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/>
            <p:cNvCxnSpPr>
              <a:stCxn id="32" idx="2"/>
            </p:cNvCxnSpPr>
            <p:nvPr/>
          </p:nvCxnSpPr>
          <p:spPr>
            <a:xfrm>
              <a:off x="5074311" y="4069491"/>
              <a:ext cx="0" cy="237976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>
              <a:stCxn id="33" idx="2"/>
            </p:cNvCxnSpPr>
            <p:nvPr/>
          </p:nvCxnSpPr>
          <p:spPr>
            <a:xfrm>
              <a:off x="6825361" y="4076715"/>
              <a:ext cx="0" cy="230752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/>
            <p:cNvCxnSpPr>
              <a:stCxn id="40" idx="2"/>
              <a:endCxn id="41" idx="0"/>
            </p:cNvCxnSpPr>
            <p:nvPr/>
          </p:nvCxnSpPr>
          <p:spPr>
            <a:xfrm flipH="1">
              <a:off x="5947193" y="4655783"/>
              <a:ext cx="1" cy="99467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/>
            <p:cNvCxnSpPr>
              <a:cxnSpLocks/>
              <a:stCxn id="41" idx="2"/>
              <a:endCxn id="8" idx="0"/>
            </p:cNvCxnSpPr>
            <p:nvPr/>
          </p:nvCxnSpPr>
          <p:spPr>
            <a:xfrm flipH="1">
              <a:off x="5937104" y="5103566"/>
              <a:ext cx="0" cy="145934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/>
            <p:cNvCxnSpPr>
              <a:stCxn id="31" idx="1"/>
            </p:cNvCxnSpPr>
            <p:nvPr/>
          </p:nvCxnSpPr>
          <p:spPr>
            <a:xfrm flipH="1" flipV="1">
              <a:off x="5164311" y="3144031"/>
              <a:ext cx="72277" cy="1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/>
            <p:cNvCxnSpPr>
              <a:stCxn id="31" idx="3"/>
            </p:cNvCxnSpPr>
            <p:nvPr/>
          </p:nvCxnSpPr>
          <p:spPr>
            <a:xfrm flipV="1">
              <a:off x="6658700" y="3118213"/>
              <a:ext cx="76661" cy="0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/>
            <p:cNvCxnSpPr>
              <a:stCxn id="28" idx="2"/>
            </p:cNvCxnSpPr>
            <p:nvPr/>
          </p:nvCxnSpPr>
          <p:spPr>
            <a:xfrm>
              <a:off x="4714311" y="3521874"/>
              <a:ext cx="0" cy="71434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/>
            <p:cNvCxnSpPr>
              <a:stCxn id="29" idx="2"/>
            </p:cNvCxnSpPr>
            <p:nvPr/>
          </p:nvCxnSpPr>
          <p:spPr>
            <a:xfrm>
              <a:off x="7185361" y="3521874"/>
              <a:ext cx="0" cy="72000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그룹 98"/>
          <p:cNvGrpSpPr/>
          <p:nvPr/>
        </p:nvGrpSpPr>
        <p:grpSpPr>
          <a:xfrm>
            <a:off x="9222123" y="1689872"/>
            <a:ext cx="1224295" cy="3558982"/>
            <a:chOff x="9222123" y="1689872"/>
            <a:chExt cx="1224295" cy="3558982"/>
          </a:xfrm>
        </p:grpSpPr>
        <p:grpSp>
          <p:nvGrpSpPr>
            <p:cNvPr id="98" name="그룹 97"/>
            <p:cNvGrpSpPr/>
            <p:nvPr/>
          </p:nvGrpSpPr>
          <p:grpSpPr>
            <a:xfrm>
              <a:off x="9222123" y="1689872"/>
              <a:ext cx="1224295" cy="1846621"/>
              <a:chOff x="9223209" y="1689872"/>
              <a:chExt cx="1224295" cy="1846621"/>
            </a:xfrm>
          </p:grpSpPr>
          <p:grpSp>
            <p:nvGrpSpPr>
              <p:cNvPr id="9" name="그룹 8"/>
              <p:cNvGrpSpPr/>
              <p:nvPr/>
            </p:nvGrpSpPr>
            <p:grpSpPr>
              <a:xfrm>
                <a:off x="9223209" y="2028427"/>
                <a:ext cx="1224295" cy="1508066"/>
                <a:chOff x="8299047" y="1796507"/>
                <a:chExt cx="1084661" cy="2520000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5" name="직사각형 4"/>
                <p:cNvSpPr/>
                <p:nvPr/>
              </p:nvSpPr>
              <p:spPr>
                <a:xfrm>
                  <a:off x="8299047" y="1796507"/>
                  <a:ext cx="504000" cy="2520000"/>
                </a:xfrm>
                <a:prstGeom prst="rect">
                  <a:avLst/>
                </a:prstGeom>
                <a:grpFill/>
                <a:ln w="19050">
                  <a:solidFill>
                    <a:schemeClr val="tx1"/>
                  </a:solidFill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600">
                    <a:latin typeface="+mj-lt"/>
                  </a:endParaRPr>
                </a:p>
              </p:txBody>
            </p:sp>
            <p:sp>
              <p:nvSpPr>
                <p:cNvPr id="6" name="직사각형 5"/>
                <p:cNvSpPr/>
                <p:nvPr/>
              </p:nvSpPr>
              <p:spPr>
                <a:xfrm>
                  <a:off x="8879708" y="1796507"/>
                  <a:ext cx="504000" cy="2520000"/>
                </a:xfrm>
                <a:prstGeom prst="rect">
                  <a:avLst/>
                </a:prstGeom>
                <a:grpFill/>
                <a:ln w="19050">
                  <a:solidFill>
                    <a:schemeClr val="tx1"/>
                  </a:solidFill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600">
                    <a:latin typeface="+mj-lt"/>
                  </a:endParaRPr>
                </a:p>
              </p:txBody>
            </p:sp>
            <p:sp>
              <p:nvSpPr>
                <p:cNvPr id="7" name="직사각형 6"/>
                <p:cNvSpPr/>
                <p:nvPr/>
              </p:nvSpPr>
              <p:spPr>
                <a:xfrm>
                  <a:off x="8343696" y="1868507"/>
                  <a:ext cx="995364" cy="2351129"/>
                </a:xfrm>
                <a:prstGeom prst="rect">
                  <a:avLst/>
                </a:prstGeom>
                <a:grpFill/>
                <a:ln w="19050">
                  <a:noFill/>
                  <a:headEnd type="triangl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600">
                    <a:latin typeface="+mj-lt"/>
                  </a:endParaRPr>
                </a:p>
              </p:txBody>
            </p:sp>
          </p:grpSp>
          <p:sp>
            <p:nvSpPr>
              <p:cNvPr id="24" name="TextBox 23"/>
              <p:cNvSpPr txBox="1"/>
              <p:nvPr/>
            </p:nvSpPr>
            <p:spPr>
              <a:xfrm>
                <a:off x="9344591" y="1689872"/>
                <a:ext cx="84189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b="1">
                    <a:solidFill>
                      <a:schemeClr val="bg1">
                        <a:lumMod val="50000"/>
                      </a:schemeClr>
                    </a:solidFill>
                  </a:rPr>
                  <a:t>Device</a:t>
                </a:r>
                <a:endParaRPr lang="ko-KR" altLang="en-US" sz="1600" b="1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9386568" y="2091967"/>
                <a:ext cx="900000" cy="738892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600">
                    <a:latin typeface="+mj-lt"/>
                  </a:rPr>
                  <a:t>요청</a:t>
                </a:r>
                <a:r>
                  <a:rPr lang="en-US" altLang="ko-KR" sz="1600">
                    <a:latin typeface="+mj-lt"/>
                  </a:rPr>
                  <a:t>/</a:t>
                </a:r>
              </a:p>
              <a:p>
                <a:pPr algn="ctr"/>
                <a:r>
                  <a:rPr lang="ko-KR" altLang="en-US" sz="1600">
                    <a:latin typeface="+mj-lt"/>
                  </a:rPr>
                  <a:t>응답 </a:t>
                </a:r>
                <a:endParaRPr lang="en-US" altLang="ko-KR" sz="1600">
                  <a:latin typeface="+mj-lt"/>
                </a:endParaRPr>
              </a:p>
              <a:p>
                <a:pPr algn="ctr"/>
                <a:r>
                  <a:rPr lang="ko-KR" altLang="en-US" sz="1600">
                    <a:latin typeface="+mj-lt"/>
                  </a:rPr>
                  <a:t>처리</a:t>
                </a:r>
              </a:p>
            </p:txBody>
          </p:sp>
          <p:sp>
            <p:nvSpPr>
              <p:cNvPr id="35" name="직사각형 34"/>
              <p:cNvSpPr/>
              <p:nvPr/>
            </p:nvSpPr>
            <p:spPr>
              <a:xfrm>
                <a:off x="9386568" y="2889167"/>
                <a:ext cx="900000" cy="535409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sz="1600">
                    <a:latin typeface="+mj-lt"/>
                  </a:rPr>
                  <a:t>REST</a:t>
                </a:r>
              </a:p>
              <a:p>
                <a:pPr algn="ctr"/>
                <a:r>
                  <a:rPr lang="ko-KR" altLang="en-US" sz="1600">
                    <a:latin typeface="+mj-lt"/>
                  </a:rPr>
                  <a:t>송수신</a:t>
                </a:r>
              </a:p>
            </p:txBody>
          </p:sp>
          <p:cxnSp>
            <p:nvCxnSpPr>
              <p:cNvPr id="57" name="직선 연결선 56"/>
              <p:cNvCxnSpPr>
                <a:cxnSpLocks/>
                <a:stCxn id="34" idx="2"/>
                <a:endCxn id="35" idx="0"/>
              </p:cNvCxnSpPr>
              <p:nvPr/>
            </p:nvCxnSpPr>
            <p:spPr>
              <a:xfrm>
                <a:off x="9836568" y="2830859"/>
                <a:ext cx="0" cy="58308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직선 연결선 60"/>
            <p:cNvCxnSpPr>
              <a:cxnSpLocks/>
            </p:cNvCxnSpPr>
            <p:nvPr/>
          </p:nvCxnSpPr>
          <p:spPr>
            <a:xfrm flipH="1">
              <a:off x="9833122" y="3424576"/>
              <a:ext cx="2297" cy="215622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/>
            <p:cNvCxnSpPr>
              <a:cxnSpLocks/>
            </p:cNvCxnSpPr>
            <p:nvPr/>
          </p:nvCxnSpPr>
          <p:spPr>
            <a:xfrm>
              <a:off x="9831305" y="5104854"/>
              <a:ext cx="0" cy="144000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직사각형 78"/>
            <p:cNvSpPr/>
            <p:nvPr/>
          </p:nvSpPr>
          <p:spPr>
            <a:xfrm>
              <a:off x="9222123" y="3640198"/>
              <a:ext cx="1224295" cy="510237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 b="1">
                  <a:latin typeface="+mj-lt"/>
                </a:rPr>
                <a:t>Node,js (HTTP)</a:t>
              </a:r>
              <a:endParaRPr lang="ko-KR" altLang="en-US" sz="1600" b="1">
                <a:latin typeface="+mj-lt"/>
              </a:endParaRPr>
            </a:p>
          </p:txBody>
        </p:sp>
        <p:sp>
          <p:nvSpPr>
            <p:cNvPr id="80" name="직사각형 79"/>
            <p:cNvSpPr/>
            <p:nvPr/>
          </p:nvSpPr>
          <p:spPr>
            <a:xfrm>
              <a:off x="9228046" y="4265216"/>
              <a:ext cx="1212449" cy="83835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 b="1">
                  <a:latin typeface="+mj-lt"/>
                </a:rPr>
                <a:t>Raspbian</a:t>
              </a:r>
            </a:p>
            <a:p>
              <a:pPr algn="ctr"/>
              <a:r>
                <a:rPr lang="en-US" altLang="ko-KR" sz="1600" b="1">
                  <a:latin typeface="+mj-lt"/>
                </a:rPr>
                <a:t> Linux (TCP/IP) </a:t>
              </a:r>
              <a:endParaRPr lang="ko-KR" altLang="en-US" sz="1600" b="1">
                <a:latin typeface="+mj-lt"/>
              </a:endParaRPr>
            </a:p>
          </p:txBody>
        </p:sp>
        <p:cxnSp>
          <p:nvCxnSpPr>
            <p:cNvPr id="95" name="직선 연결선 94"/>
            <p:cNvCxnSpPr>
              <a:cxnSpLocks/>
            </p:cNvCxnSpPr>
            <p:nvPr/>
          </p:nvCxnSpPr>
          <p:spPr>
            <a:xfrm flipV="1">
              <a:off x="9834270" y="4150435"/>
              <a:ext cx="0" cy="114781"/>
            </a:xfrm>
            <a:prstGeom prst="line">
              <a:avLst/>
            </a:prstGeom>
            <a:ln w="38100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11075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557557"/>
              </p:ext>
            </p:extLst>
          </p:nvPr>
        </p:nvGraphicFramePr>
        <p:xfrm>
          <a:off x="643812" y="2287209"/>
          <a:ext cx="10080000" cy="396000"/>
        </p:xfrm>
        <a:graphic>
          <a:graphicData uri="http://schemas.openxmlformats.org/drawingml/2006/table">
            <a:tbl>
              <a:tblPr bandCol="1">
                <a:tableStyleId>{69C7853C-536D-4A76-A0AE-DD22124D55A5}</a:tableStyleId>
              </a:tblPr>
              <a:tblGrid>
                <a:gridCol w="1440000">
                  <a:extLst>
                    <a:ext uri="{9D8B030D-6E8A-4147-A177-3AD203B41FA5}">
                      <a16:colId xmlns:a16="http://schemas.microsoft.com/office/drawing/2014/main" val="3749553249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705625786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79528589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587055689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712231149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967930631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595337502"/>
                    </a:ext>
                  </a:extLst>
                </a:gridCol>
              </a:tblGrid>
              <a:tr h="396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10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11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12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13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14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R w="6350" cap="flat" cmpd="sng" algn="ctr">
                      <a:noFill/>
                      <a:prstDash val="solid"/>
                      <a:miter lim="800000"/>
                    </a:lnR>
                    <a:solidFill>
                      <a:schemeClr val="bg1">
                        <a:lumMod val="5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15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16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함초롬바탕" panose="02030504000101010101" pitchFamily="18" charset="-127"/>
                          <a:ea typeface="함초롬바탕" panose="02030504000101010101" pitchFamily="18" charset="-127"/>
                          <a:cs typeface="함초롬바탕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solidFill>
                      <a:schemeClr val="bg1">
                        <a:lumMod val="5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5807219"/>
                  </a:ext>
                </a:extLst>
              </a:tr>
            </a:tbl>
          </a:graphicData>
        </a:graphic>
      </p:graphicFrame>
      <p:grpSp>
        <p:nvGrpSpPr>
          <p:cNvPr id="39" name="그룹 38"/>
          <p:cNvGrpSpPr/>
          <p:nvPr/>
        </p:nvGrpSpPr>
        <p:grpSpPr>
          <a:xfrm>
            <a:off x="643812" y="2827175"/>
            <a:ext cx="2841243" cy="1526554"/>
            <a:chOff x="1623526" y="2388636"/>
            <a:chExt cx="2841243" cy="1526554"/>
          </a:xfrm>
        </p:grpSpPr>
        <p:cxnSp>
          <p:nvCxnSpPr>
            <p:cNvPr id="15" name="직선 화살표 연결선 14"/>
            <p:cNvCxnSpPr>
              <a:cxnSpLocks/>
            </p:cNvCxnSpPr>
            <p:nvPr/>
          </p:nvCxnSpPr>
          <p:spPr>
            <a:xfrm flipV="1">
              <a:off x="3783526" y="2733453"/>
              <a:ext cx="0" cy="8280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직사각형 7"/>
            <p:cNvSpPr/>
            <p:nvPr/>
          </p:nvSpPr>
          <p:spPr>
            <a:xfrm>
              <a:off x="1623526" y="2388636"/>
              <a:ext cx="2160000" cy="360000"/>
            </a:xfrm>
            <a:prstGeom prst="rect">
              <a:avLst/>
            </a:prstGeom>
            <a:solidFill>
              <a:srgbClr val="8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요구분석단계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17312" y="3576636"/>
              <a:ext cx="12474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제안서 </a:t>
              </a:r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v1.0</a:t>
              </a:r>
              <a:endParaRPr lang="ko-KR" altLang="en-US" sz="160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2071397" y="3311943"/>
            <a:ext cx="2837540" cy="1295288"/>
            <a:chOff x="2702669" y="2854643"/>
            <a:chExt cx="2837540" cy="1295288"/>
          </a:xfrm>
        </p:grpSpPr>
        <p:sp>
          <p:nvSpPr>
            <p:cNvPr id="9" name="직사각형 8"/>
            <p:cNvSpPr/>
            <p:nvPr/>
          </p:nvSpPr>
          <p:spPr>
            <a:xfrm>
              <a:off x="2702669" y="2854643"/>
              <a:ext cx="2095992" cy="360000"/>
            </a:xfrm>
            <a:prstGeom prst="rect">
              <a:avLst/>
            </a:prstGeom>
            <a:solidFill>
              <a:srgbClr val="8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설계단계</a:t>
              </a:r>
            </a:p>
          </p:txBody>
        </p:sp>
        <p:cxnSp>
          <p:nvCxnSpPr>
            <p:cNvPr id="17" name="직선 화살표 연결선 16"/>
            <p:cNvCxnSpPr>
              <a:cxnSpLocks/>
            </p:cNvCxnSpPr>
            <p:nvPr/>
          </p:nvCxnSpPr>
          <p:spPr>
            <a:xfrm flipV="1">
              <a:off x="4798660" y="3203163"/>
              <a:ext cx="0" cy="3240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4238250" y="3565156"/>
              <a:ext cx="130195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설계서 </a:t>
              </a:r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v1.0</a:t>
              </a:r>
            </a:p>
            <a:p>
              <a:pPr algn="ctr"/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개발 일정표</a:t>
              </a:r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3536228" y="2807977"/>
            <a:ext cx="5779826" cy="2549213"/>
            <a:chOff x="1452564" y="2373452"/>
            <a:chExt cx="5779826" cy="2549213"/>
          </a:xfrm>
        </p:grpSpPr>
        <p:cxnSp>
          <p:nvCxnSpPr>
            <p:cNvPr id="18" name="직선 화살표 연결선 17"/>
            <p:cNvCxnSpPr>
              <a:cxnSpLocks/>
            </p:cNvCxnSpPr>
            <p:nvPr/>
          </p:nvCxnSpPr>
          <p:spPr>
            <a:xfrm flipV="1">
              <a:off x="7212564" y="2740600"/>
              <a:ext cx="0" cy="8280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직사각형 9"/>
            <p:cNvSpPr/>
            <p:nvPr/>
          </p:nvSpPr>
          <p:spPr>
            <a:xfrm>
              <a:off x="1452564" y="2373452"/>
              <a:ext cx="5760000" cy="360000"/>
            </a:xfrm>
            <a:prstGeom prst="rect">
              <a:avLst/>
            </a:prstGeom>
            <a:solidFill>
              <a:srgbClr val="8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구현단계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737523" y="3599226"/>
              <a:ext cx="349486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수면패턴측정 디바이스 </a:t>
              </a:r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2</a:t>
              </a:r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종</a:t>
              </a:r>
              <a:b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</a:br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(</a:t>
              </a:r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침대 부착형 </a:t>
              </a:r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1</a:t>
              </a:r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종</a:t>
              </a:r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, </a:t>
              </a:r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웨어러블 밴드 </a:t>
              </a:r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1</a:t>
              </a:r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종</a:t>
              </a:r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)</a:t>
              </a:r>
            </a:p>
            <a:p>
              <a:pPr algn="r"/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외부상황 감지 모듈 </a:t>
              </a:r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1</a:t>
              </a:r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세트</a:t>
              </a:r>
              <a:endParaRPr lang="en-US" altLang="ko-KR" sz="160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  <a:p>
              <a:pPr algn="r"/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수면분석 웹 사이트 </a:t>
              </a:r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1</a:t>
              </a:r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종</a:t>
              </a:r>
              <a:endParaRPr lang="en-US" altLang="ko-KR" sz="160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  <a:p>
              <a:pPr algn="r"/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수면분석 서버 프로그램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6419462" y="3311943"/>
            <a:ext cx="4475159" cy="2045247"/>
            <a:chOff x="4874659" y="2854643"/>
            <a:chExt cx="4475159" cy="2045247"/>
          </a:xfrm>
        </p:grpSpPr>
        <p:sp>
          <p:nvSpPr>
            <p:cNvPr id="11" name="직사각형 10"/>
            <p:cNvSpPr/>
            <p:nvPr/>
          </p:nvSpPr>
          <p:spPr>
            <a:xfrm>
              <a:off x="7829008" y="2854643"/>
              <a:ext cx="1354517" cy="360000"/>
            </a:xfrm>
            <a:prstGeom prst="rect">
              <a:avLst/>
            </a:prstGeom>
            <a:solidFill>
              <a:srgbClr val="8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완성 단계</a:t>
              </a:r>
            </a:p>
          </p:txBody>
        </p:sp>
        <p:cxnSp>
          <p:nvCxnSpPr>
            <p:cNvPr id="19" name="직선 화살표 연결선 18"/>
            <p:cNvCxnSpPr>
              <a:cxnSpLocks/>
            </p:cNvCxnSpPr>
            <p:nvPr/>
          </p:nvCxnSpPr>
          <p:spPr>
            <a:xfrm flipV="1">
              <a:off x="9183526" y="3252636"/>
              <a:ext cx="0" cy="3240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7903588" y="3576451"/>
              <a:ext cx="1446230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완료보고서</a:t>
              </a:r>
              <a:endParaRPr lang="en-US" altLang="ko-KR" sz="160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  <a:p>
              <a:pPr algn="r"/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발표자료</a:t>
              </a:r>
              <a:endParaRPr lang="en-US" altLang="ko-KR" sz="160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  <a:p>
              <a:pPr algn="r"/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프로그램 </a:t>
              </a:r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v1.0</a:t>
              </a:r>
            </a:p>
            <a:p>
              <a:pPr algn="r"/>
              <a:r>
                <a:rPr lang="en-US" altLang="ko-KR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DB</a:t>
              </a:r>
            </a:p>
            <a:p>
              <a:pPr algn="r"/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팀원상호평가</a:t>
              </a:r>
              <a:endParaRPr lang="en-US" altLang="ko-KR" sz="1600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4874659" y="2867681"/>
              <a:ext cx="2799183" cy="360000"/>
            </a:xfrm>
            <a:prstGeom prst="rect">
              <a:avLst/>
            </a:prstGeom>
            <a:solidFill>
              <a:srgbClr val="8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시험 단계</a:t>
              </a: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2281790" y="1542202"/>
            <a:ext cx="1239442" cy="745007"/>
            <a:chOff x="2728252" y="1103663"/>
            <a:chExt cx="1239442" cy="745007"/>
          </a:xfrm>
        </p:grpSpPr>
        <p:cxnSp>
          <p:nvCxnSpPr>
            <p:cNvPr id="24" name="직선 화살표 연결선 23"/>
            <p:cNvCxnSpPr>
              <a:cxnSpLocks/>
            </p:cNvCxnSpPr>
            <p:nvPr/>
          </p:nvCxnSpPr>
          <p:spPr>
            <a:xfrm>
              <a:off x="3300685" y="1416670"/>
              <a:ext cx="0" cy="432000"/>
            </a:xfrm>
            <a:prstGeom prst="straightConnector1">
              <a:avLst/>
            </a:prstGeom>
            <a:ln w="28575">
              <a:solidFill>
                <a:srgbClr val="8A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2728252" y="1103663"/>
              <a:ext cx="12394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제안서 제출</a:t>
              </a: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3574131" y="1545529"/>
            <a:ext cx="1239442" cy="729369"/>
            <a:chOff x="4258661" y="1119301"/>
            <a:chExt cx="1239442" cy="729369"/>
          </a:xfrm>
        </p:grpSpPr>
        <p:cxnSp>
          <p:nvCxnSpPr>
            <p:cNvPr id="27" name="직선 화살표 연결선 26"/>
            <p:cNvCxnSpPr>
              <a:cxnSpLocks/>
            </p:cNvCxnSpPr>
            <p:nvPr/>
          </p:nvCxnSpPr>
          <p:spPr>
            <a:xfrm>
              <a:off x="4851918" y="1416670"/>
              <a:ext cx="0" cy="432000"/>
            </a:xfrm>
            <a:prstGeom prst="straightConnector1">
              <a:avLst/>
            </a:prstGeom>
            <a:ln w="28575">
              <a:solidFill>
                <a:srgbClr val="8A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258661" y="1119301"/>
              <a:ext cx="12394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설계서 제출</a:t>
              </a: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9316054" y="1542202"/>
            <a:ext cx="1576072" cy="719379"/>
            <a:chOff x="7836741" y="1113653"/>
            <a:chExt cx="1576072" cy="719379"/>
          </a:xfrm>
        </p:grpSpPr>
        <p:cxnSp>
          <p:nvCxnSpPr>
            <p:cNvPr id="31" name="직선 화살표 연결선 30"/>
            <p:cNvCxnSpPr>
              <a:cxnSpLocks/>
            </p:cNvCxnSpPr>
            <p:nvPr/>
          </p:nvCxnSpPr>
          <p:spPr>
            <a:xfrm>
              <a:off x="8540620" y="1401032"/>
              <a:ext cx="0" cy="432000"/>
            </a:xfrm>
            <a:prstGeom prst="straightConnector1">
              <a:avLst/>
            </a:prstGeom>
            <a:ln w="28575">
              <a:solidFill>
                <a:srgbClr val="8A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7836741" y="1113653"/>
              <a:ext cx="15760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완료보고발표회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9028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220714" y="4930166"/>
            <a:ext cx="2196000" cy="1260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20715" y="4581154"/>
            <a:ext cx="11537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/>
              <a:t>외부 센서</a:t>
            </a:r>
          </a:p>
        </p:txBody>
      </p:sp>
      <p:grpSp>
        <p:nvGrpSpPr>
          <p:cNvPr id="14" name="그룹 13"/>
          <p:cNvGrpSpPr/>
          <p:nvPr/>
        </p:nvGrpSpPr>
        <p:grpSpPr>
          <a:xfrm>
            <a:off x="828674" y="1278746"/>
            <a:ext cx="3438526" cy="4649159"/>
            <a:chOff x="1037616" y="441820"/>
            <a:chExt cx="3438526" cy="4649159"/>
          </a:xfrm>
        </p:grpSpPr>
        <p:sp>
          <p:nvSpPr>
            <p:cNvPr id="6" name="직사각형 5"/>
            <p:cNvSpPr/>
            <p:nvPr/>
          </p:nvSpPr>
          <p:spPr>
            <a:xfrm>
              <a:off x="1037616" y="769990"/>
              <a:ext cx="3438526" cy="432098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437173" y="441820"/>
              <a:ext cx="5822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/>
                <a:t>서버</a:t>
              </a:r>
            </a:p>
          </p:txBody>
        </p:sp>
      </p:grpSp>
      <p:sp>
        <p:nvSpPr>
          <p:cNvPr id="3" name="직사각형 2"/>
          <p:cNvSpPr/>
          <p:nvPr/>
        </p:nvSpPr>
        <p:spPr>
          <a:xfrm>
            <a:off x="6220714" y="3168976"/>
            <a:ext cx="2196000" cy="1260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20715" y="2819964"/>
            <a:ext cx="5822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/>
              <a:t>침대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220714" y="1407786"/>
            <a:ext cx="2196000" cy="12600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20715" y="1058774"/>
            <a:ext cx="5822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/>
              <a:t>밴드</a:t>
            </a:r>
          </a:p>
        </p:txBody>
      </p:sp>
      <p:grpSp>
        <p:nvGrpSpPr>
          <p:cNvPr id="17" name="그룹 16"/>
          <p:cNvGrpSpPr/>
          <p:nvPr/>
        </p:nvGrpSpPr>
        <p:grpSpPr>
          <a:xfrm>
            <a:off x="9612949" y="2667194"/>
            <a:ext cx="1104119" cy="2926900"/>
            <a:chOff x="7668015" y="928562"/>
            <a:chExt cx="1104119" cy="2926900"/>
          </a:xfrm>
          <a:solidFill>
            <a:schemeClr val="bg1"/>
          </a:solidFill>
        </p:grpSpPr>
        <p:sp>
          <p:nvSpPr>
            <p:cNvPr id="15" name="타원 14"/>
            <p:cNvSpPr/>
            <p:nvPr/>
          </p:nvSpPr>
          <p:spPr>
            <a:xfrm>
              <a:off x="7824074" y="928562"/>
              <a:ext cx="792000" cy="720000"/>
            </a:xfrm>
            <a:prstGeom prst="ellipse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16" name="사각형: 둥근 모서리 15"/>
            <p:cNvSpPr/>
            <p:nvPr/>
          </p:nvSpPr>
          <p:spPr>
            <a:xfrm>
              <a:off x="7668015" y="1663315"/>
              <a:ext cx="1104119" cy="2192147"/>
            </a:xfrm>
            <a:prstGeom prst="roundRect">
              <a:avLst>
                <a:gd name="adj" fmla="val 29167"/>
              </a:avLst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b="1">
                  <a:solidFill>
                    <a:schemeClr val="tx1"/>
                  </a:solidFill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사용자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4830849" y="418426"/>
            <a:ext cx="428625" cy="5782198"/>
            <a:chOff x="6505575" y="1330588"/>
            <a:chExt cx="428625" cy="4598794"/>
          </a:xfrm>
        </p:grpSpPr>
        <p:sp>
          <p:nvSpPr>
            <p:cNvPr id="19" name="직사각형 18"/>
            <p:cNvSpPr/>
            <p:nvPr/>
          </p:nvSpPr>
          <p:spPr>
            <a:xfrm>
              <a:off x="6505575" y="1330588"/>
              <a:ext cx="428625" cy="45987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 rot="16200000">
              <a:off x="6157912" y="3465726"/>
              <a:ext cx="11239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/>
                <a:t>네트워크</a:t>
              </a: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6335019" y="1583291"/>
            <a:ext cx="936000" cy="936000"/>
            <a:chOff x="6601228" y="1505668"/>
            <a:chExt cx="936000" cy="936000"/>
          </a:xfrm>
        </p:grpSpPr>
        <p:sp>
          <p:nvSpPr>
            <p:cNvPr id="22" name="타원 21"/>
            <p:cNvSpPr/>
            <p:nvPr/>
          </p:nvSpPr>
          <p:spPr>
            <a:xfrm>
              <a:off x="6601228" y="1505668"/>
              <a:ext cx="936000" cy="93600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100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629288" y="1571966"/>
              <a:ext cx="88357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/>
                <a:t>임베디드</a:t>
              </a:r>
              <a:endParaRPr lang="en-US" altLang="ko-KR" sz="1400"/>
            </a:p>
            <a:p>
              <a:pPr algn="ctr"/>
              <a:r>
                <a:rPr lang="ko-KR" altLang="en-US" sz="1600" b="1">
                  <a:solidFill>
                    <a:srgbClr val="C00000"/>
                  </a:solidFill>
                </a:rPr>
                <a:t>밴드</a:t>
              </a:r>
              <a:r>
                <a:rPr lang="ko-KR" altLang="en-US" sz="1400"/>
                <a:t> </a:t>
              </a:r>
              <a:endParaRPr lang="en-US" altLang="ko-KR" sz="1400"/>
            </a:p>
            <a:p>
              <a:pPr algn="ctr"/>
              <a:r>
                <a:rPr lang="ko-KR" altLang="en-US" sz="1400"/>
                <a:t>프로그램</a:t>
              </a:r>
              <a:endParaRPr lang="en-US" altLang="ko-KR" sz="1400"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6310654" y="3335465"/>
            <a:ext cx="936000" cy="936000"/>
            <a:chOff x="6601228" y="1505668"/>
            <a:chExt cx="936000" cy="936000"/>
          </a:xfrm>
        </p:grpSpPr>
        <p:sp>
          <p:nvSpPr>
            <p:cNvPr id="26" name="타원 25"/>
            <p:cNvSpPr/>
            <p:nvPr/>
          </p:nvSpPr>
          <p:spPr>
            <a:xfrm>
              <a:off x="6601228" y="1505668"/>
              <a:ext cx="936000" cy="93600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100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29288" y="1571966"/>
              <a:ext cx="88357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/>
                <a:t>임베디드</a:t>
              </a:r>
              <a:endParaRPr lang="en-US" altLang="ko-KR" sz="1400"/>
            </a:p>
            <a:p>
              <a:pPr algn="ctr"/>
              <a:r>
                <a:rPr lang="ko-KR" altLang="en-US" sz="1600" b="1">
                  <a:solidFill>
                    <a:srgbClr val="C00000"/>
                  </a:solidFill>
                </a:rPr>
                <a:t>침대</a:t>
              </a:r>
              <a:r>
                <a:rPr lang="ko-KR" altLang="en-US" sz="1400"/>
                <a:t> </a:t>
              </a:r>
              <a:endParaRPr lang="en-US" altLang="ko-KR" sz="1400"/>
            </a:p>
            <a:p>
              <a:pPr algn="ctr"/>
              <a:r>
                <a:rPr lang="ko-KR" altLang="en-US" sz="1400"/>
                <a:t>프로그램</a:t>
              </a:r>
              <a:endParaRPr lang="en-US" altLang="ko-KR" sz="1400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6310654" y="5092166"/>
            <a:ext cx="936000" cy="936000"/>
            <a:chOff x="6601228" y="1505668"/>
            <a:chExt cx="936000" cy="936000"/>
          </a:xfrm>
        </p:grpSpPr>
        <p:sp>
          <p:nvSpPr>
            <p:cNvPr id="29" name="타원 28"/>
            <p:cNvSpPr/>
            <p:nvPr/>
          </p:nvSpPr>
          <p:spPr>
            <a:xfrm>
              <a:off x="6601228" y="1505668"/>
              <a:ext cx="936000" cy="93600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100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629288" y="1571966"/>
              <a:ext cx="88357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/>
                <a:t>임베디드</a:t>
              </a:r>
              <a:endParaRPr lang="en-US" altLang="ko-KR" sz="1400"/>
            </a:p>
            <a:p>
              <a:pPr algn="ctr"/>
              <a:r>
                <a:rPr lang="ko-KR" altLang="en-US" sz="1600" b="1">
                  <a:solidFill>
                    <a:srgbClr val="C00000"/>
                  </a:solidFill>
                </a:rPr>
                <a:t>센서</a:t>
              </a:r>
              <a:r>
                <a:rPr lang="ko-KR" altLang="en-US" sz="1400"/>
                <a:t> </a:t>
              </a:r>
              <a:endParaRPr lang="en-US" altLang="ko-KR" sz="1400"/>
            </a:p>
            <a:p>
              <a:pPr algn="ctr"/>
              <a:r>
                <a:rPr lang="ko-KR" altLang="en-US" sz="1400"/>
                <a:t>프로그램</a:t>
              </a:r>
              <a:endParaRPr lang="en-US" altLang="ko-KR" sz="1400"/>
            </a:p>
          </p:txBody>
        </p:sp>
      </p:grpSp>
      <p:sp>
        <p:nvSpPr>
          <p:cNvPr id="37" name="타원 36"/>
          <p:cNvSpPr/>
          <p:nvPr/>
        </p:nvSpPr>
        <p:spPr>
          <a:xfrm>
            <a:off x="9169112" y="2582971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38" name="타원 37"/>
          <p:cNvSpPr/>
          <p:nvPr/>
        </p:nvSpPr>
        <p:spPr>
          <a:xfrm>
            <a:off x="6254049" y="2378624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3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9169112" y="2869979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4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40" name="타원 39"/>
          <p:cNvSpPr/>
          <p:nvPr/>
        </p:nvSpPr>
        <p:spPr>
          <a:xfrm>
            <a:off x="6247638" y="4148930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3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962025" y="3543299"/>
            <a:ext cx="1383584" cy="227647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MySQL</a:t>
            </a:r>
          </a:p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(Maria DB)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2020459" y="1777646"/>
            <a:ext cx="2007977" cy="186090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484049" y="2380863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/>
              <a:t>통합관리</a:t>
            </a:r>
            <a:endParaRPr lang="en-US" altLang="ko-KR" b="1"/>
          </a:p>
          <a:p>
            <a:pPr algn="ctr"/>
            <a:r>
              <a:rPr lang="ko-KR" altLang="en-US" b="1"/>
              <a:t>서버</a:t>
            </a:r>
          </a:p>
        </p:txBody>
      </p:sp>
      <p:sp>
        <p:nvSpPr>
          <p:cNvPr id="49" name="자유형: 도형 48"/>
          <p:cNvSpPr/>
          <p:nvPr/>
        </p:nvSpPr>
        <p:spPr>
          <a:xfrm>
            <a:off x="4095749" y="1596275"/>
            <a:ext cx="5562602" cy="1433451"/>
          </a:xfrm>
          <a:custGeom>
            <a:avLst/>
            <a:gdLst>
              <a:gd name="connsiteX0" fmla="*/ 5572125 w 5572125"/>
              <a:gd name="connsiteY0" fmla="*/ 1433451 h 1433451"/>
              <a:gd name="connsiteX1" fmla="*/ 2914650 w 5572125"/>
              <a:gd name="connsiteY1" fmla="*/ 14226 h 1433451"/>
              <a:gd name="connsiteX2" fmla="*/ 1000125 w 5572125"/>
              <a:gd name="connsiteY2" fmla="*/ 709551 h 1433451"/>
              <a:gd name="connsiteX3" fmla="*/ 0 w 5572125"/>
              <a:gd name="connsiteY3" fmla="*/ 814326 h 1433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2125" h="1433451">
                <a:moveTo>
                  <a:pt x="5572125" y="1433451"/>
                </a:moveTo>
                <a:cubicBezTo>
                  <a:pt x="4624387" y="784163"/>
                  <a:pt x="3676650" y="134876"/>
                  <a:pt x="2914650" y="14226"/>
                </a:cubicBezTo>
                <a:cubicBezTo>
                  <a:pt x="2152650" y="-106424"/>
                  <a:pt x="1485900" y="576201"/>
                  <a:pt x="1000125" y="709551"/>
                </a:cubicBezTo>
                <a:cubicBezTo>
                  <a:pt x="514350" y="842901"/>
                  <a:pt x="257175" y="828613"/>
                  <a:pt x="0" y="814326"/>
                </a:cubicBezTo>
              </a:path>
            </a:pathLst>
          </a:cu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자유형: 도형 52"/>
          <p:cNvSpPr/>
          <p:nvPr/>
        </p:nvSpPr>
        <p:spPr>
          <a:xfrm>
            <a:off x="4095750" y="1764866"/>
            <a:ext cx="5495925" cy="1428532"/>
          </a:xfrm>
          <a:custGeom>
            <a:avLst/>
            <a:gdLst>
              <a:gd name="connsiteX0" fmla="*/ 5495925 w 5495925"/>
              <a:gd name="connsiteY0" fmla="*/ 1428532 h 1428532"/>
              <a:gd name="connsiteX1" fmla="*/ 2924175 w 5495925"/>
              <a:gd name="connsiteY1" fmla="*/ 9307 h 1428532"/>
              <a:gd name="connsiteX2" fmla="*/ 971550 w 5495925"/>
              <a:gd name="connsiteY2" fmla="*/ 818932 h 1428532"/>
              <a:gd name="connsiteX3" fmla="*/ 0 w 5495925"/>
              <a:gd name="connsiteY3" fmla="*/ 914182 h 1428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95925" h="1428532">
                <a:moveTo>
                  <a:pt x="5495925" y="1428532"/>
                </a:moveTo>
                <a:cubicBezTo>
                  <a:pt x="4587081" y="769719"/>
                  <a:pt x="3678237" y="110907"/>
                  <a:pt x="2924175" y="9307"/>
                </a:cubicBezTo>
                <a:cubicBezTo>
                  <a:pt x="2170113" y="-92293"/>
                  <a:pt x="1458912" y="668120"/>
                  <a:pt x="971550" y="818932"/>
                </a:cubicBezTo>
                <a:cubicBezTo>
                  <a:pt x="484188" y="969744"/>
                  <a:pt x="242094" y="941963"/>
                  <a:pt x="0" y="914182"/>
                </a:cubicBezTo>
              </a:path>
            </a:pathLst>
          </a:cu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자유형: 도형 56"/>
          <p:cNvSpPr/>
          <p:nvPr/>
        </p:nvSpPr>
        <p:spPr>
          <a:xfrm>
            <a:off x="4095749" y="3160942"/>
            <a:ext cx="5457826" cy="1152741"/>
          </a:xfrm>
          <a:custGeom>
            <a:avLst/>
            <a:gdLst>
              <a:gd name="connsiteX0" fmla="*/ 5410200 w 5410200"/>
              <a:gd name="connsiteY0" fmla="*/ 1047750 h 1152741"/>
              <a:gd name="connsiteX1" fmla="*/ 2619375 w 5410200"/>
              <a:gd name="connsiteY1" fmla="*/ 1076325 h 1152741"/>
              <a:gd name="connsiteX2" fmla="*/ 866775 w 5410200"/>
              <a:gd name="connsiteY2" fmla="*/ 190500 h 1152741"/>
              <a:gd name="connsiteX3" fmla="*/ 0 w 5410200"/>
              <a:gd name="connsiteY3" fmla="*/ 0 h 1152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0200" h="1152741">
                <a:moveTo>
                  <a:pt x="5410200" y="1047750"/>
                </a:moveTo>
                <a:cubicBezTo>
                  <a:pt x="4393406" y="1133475"/>
                  <a:pt x="3376612" y="1219200"/>
                  <a:pt x="2619375" y="1076325"/>
                </a:cubicBezTo>
                <a:cubicBezTo>
                  <a:pt x="1862137" y="933450"/>
                  <a:pt x="1303337" y="369887"/>
                  <a:pt x="866775" y="190500"/>
                </a:cubicBezTo>
                <a:cubicBezTo>
                  <a:pt x="430213" y="11113"/>
                  <a:pt x="215106" y="5556"/>
                  <a:pt x="0" y="0"/>
                </a:cubicBezTo>
              </a:path>
            </a:pathLst>
          </a:cu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/>
          <p:cNvSpPr/>
          <p:nvPr/>
        </p:nvSpPr>
        <p:spPr>
          <a:xfrm>
            <a:off x="9169112" y="4059843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4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60" name="타원 59"/>
          <p:cNvSpPr/>
          <p:nvPr/>
        </p:nvSpPr>
        <p:spPr>
          <a:xfrm>
            <a:off x="1713759" y="2197108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2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61" name="타원 60"/>
          <p:cNvSpPr/>
          <p:nvPr/>
        </p:nvSpPr>
        <p:spPr>
          <a:xfrm>
            <a:off x="9748304" y="1886168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6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62" name="타원 61"/>
          <p:cNvSpPr/>
          <p:nvPr/>
        </p:nvSpPr>
        <p:spPr>
          <a:xfrm>
            <a:off x="2672643" y="3881802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8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64" name="원호 63"/>
          <p:cNvSpPr/>
          <p:nvPr/>
        </p:nvSpPr>
        <p:spPr>
          <a:xfrm>
            <a:off x="1059218" y="2472230"/>
            <a:ext cx="1794894" cy="2125653"/>
          </a:xfrm>
          <a:prstGeom prst="arc">
            <a:avLst>
              <a:gd name="adj1" fmla="val 10747388"/>
              <a:gd name="adj2" fmla="val 16534721"/>
            </a:avLst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/>
          <p:cNvSpPr/>
          <p:nvPr/>
        </p:nvSpPr>
        <p:spPr>
          <a:xfrm>
            <a:off x="7148211" y="4996464"/>
            <a:ext cx="288000" cy="288000"/>
          </a:xfrm>
          <a:prstGeom prst="ellipse">
            <a:avLst/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1</a:t>
            </a:r>
            <a:endParaRPr lang="ko-KR" altLang="en-US" b="1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0" name="타원 69"/>
          <p:cNvSpPr/>
          <p:nvPr/>
        </p:nvSpPr>
        <p:spPr>
          <a:xfrm>
            <a:off x="5730501" y="4399896"/>
            <a:ext cx="288000" cy="288000"/>
          </a:xfrm>
          <a:prstGeom prst="ellipse">
            <a:avLst/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2</a:t>
            </a:r>
            <a:endParaRPr lang="ko-KR" altLang="en-US" b="1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1" name="원호 70"/>
          <p:cNvSpPr/>
          <p:nvPr/>
        </p:nvSpPr>
        <p:spPr>
          <a:xfrm>
            <a:off x="1353187" y="2751371"/>
            <a:ext cx="1235367" cy="1604112"/>
          </a:xfrm>
          <a:prstGeom prst="arc">
            <a:avLst>
              <a:gd name="adj1" fmla="val 10845159"/>
              <a:gd name="adj2" fmla="val 16534721"/>
            </a:avLst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/>
          <p:cNvSpPr/>
          <p:nvPr/>
        </p:nvSpPr>
        <p:spPr>
          <a:xfrm>
            <a:off x="1853942" y="3188625"/>
            <a:ext cx="288000" cy="288000"/>
          </a:xfrm>
          <a:prstGeom prst="ellipse">
            <a:avLst/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3</a:t>
            </a:r>
            <a:endParaRPr lang="ko-KR" altLang="en-US" b="1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3625756" y="3452162"/>
            <a:ext cx="288000" cy="288000"/>
          </a:xfrm>
          <a:prstGeom prst="ellipse">
            <a:avLst/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4</a:t>
            </a:r>
            <a:endParaRPr lang="ko-KR" altLang="en-US" b="1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75" name="자유형: 도형 74"/>
          <p:cNvSpPr/>
          <p:nvPr/>
        </p:nvSpPr>
        <p:spPr>
          <a:xfrm>
            <a:off x="3763357" y="3352114"/>
            <a:ext cx="5849591" cy="2115311"/>
          </a:xfrm>
          <a:custGeom>
            <a:avLst/>
            <a:gdLst>
              <a:gd name="connsiteX0" fmla="*/ 0 w 6057900"/>
              <a:gd name="connsiteY0" fmla="*/ 0 h 2207888"/>
              <a:gd name="connsiteX1" fmla="*/ 1504950 w 6057900"/>
              <a:gd name="connsiteY1" fmla="*/ 1828800 h 2207888"/>
              <a:gd name="connsiteX2" fmla="*/ 3371850 w 6057900"/>
              <a:gd name="connsiteY2" fmla="*/ 2162175 h 2207888"/>
              <a:gd name="connsiteX3" fmla="*/ 5543550 w 6057900"/>
              <a:gd name="connsiteY3" fmla="*/ 1162050 h 2207888"/>
              <a:gd name="connsiteX4" fmla="*/ 6057900 w 6057900"/>
              <a:gd name="connsiteY4" fmla="*/ 990600 h 2207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900" h="2207888">
                <a:moveTo>
                  <a:pt x="0" y="0"/>
                </a:moveTo>
                <a:cubicBezTo>
                  <a:pt x="471487" y="734219"/>
                  <a:pt x="942975" y="1468438"/>
                  <a:pt x="1504950" y="1828800"/>
                </a:cubicBezTo>
                <a:cubicBezTo>
                  <a:pt x="2066925" y="2189162"/>
                  <a:pt x="2698750" y="2273300"/>
                  <a:pt x="3371850" y="2162175"/>
                </a:cubicBezTo>
                <a:cubicBezTo>
                  <a:pt x="4044950" y="2051050"/>
                  <a:pt x="5095875" y="1357312"/>
                  <a:pt x="5543550" y="1162050"/>
                </a:cubicBezTo>
                <a:cubicBezTo>
                  <a:pt x="5991225" y="966788"/>
                  <a:pt x="6024562" y="978694"/>
                  <a:pt x="6057900" y="990600"/>
                </a:cubicBezTo>
              </a:path>
            </a:pathLst>
          </a:cu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원호 76"/>
          <p:cNvSpPr/>
          <p:nvPr/>
        </p:nvSpPr>
        <p:spPr>
          <a:xfrm>
            <a:off x="1704452" y="3090388"/>
            <a:ext cx="879958" cy="1005799"/>
          </a:xfrm>
          <a:prstGeom prst="arc">
            <a:avLst>
              <a:gd name="adj1" fmla="val 11063365"/>
              <a:gd name="adj2" fmla="val 16028890"/>
            </a:avLst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타원 77"/>
          <p:cNvSpPr/>
          <p:nvPr/>
        </p:nvSpPr>
        <p:spPr>
          <a:xfrm>
            <a:off x="1745942" y="2833992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5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84" name="원호 83"/>
          <p:cNvSpPr/>
          <p:nvPr/>
        </p:nvSpPr>
        <p:spPr>
          <a:xfrm>
            <a:off x="3582588" y="888910"/>
            <a:ext cx="6381251" cy="4154523"/>
          </a:xfrm>
          <a:prstGeom prst="arc">
            <a:avLst>
              <a:gd name="adj1" fmla="val 11880339"/>
              <a:gd name="adj2" fmla="val 21293698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/>
          <p:cNvSpPr/>
          <p:nvPr/>
        </p:nvSpPr>
        <p:spPr>
          <a:xfrm>
            <a:off x="9168269" y="1839027"/>
            <a:ext cx="288000" cy="288000"/>
          </a:xfrm>
          <a:prstGeom prst="ellipse">
            <a:avLst/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5</a:t>
            </a:r>
            <a:endParaRPr lang="ko-KR" altLang="en-US" b="1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86" name="타원 85"/>
          <p:cNvSpPr/>
          <p:nvPr/>
        </p:nvSpPr>
        <p:spPr>
          <a:xfrm>
            <a:off x="3341783" y="3604494"/>
            <a:ext cx="288000" cy="288000"/>
          </a:xfrm>
          <a:prstGeom prst="ellipse">
            <a:avLst/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bg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6</a:t>
            </a:r>
            <a:endParaRPr lang="ko-KR" altLang="en-US" b="1">
              <a:solidFill>
                <a:schemeClr val="bg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87" name="자유형: 도형 86"/>
          <p:cNvSpPr/>
          <p:nvPr/>
        </p:nvSpPr>
        <p:spPr>
          <a:xfrm>
            <a:off x="3672950" y="3609138"/>
            <a:ext cx="5958473" cy="2306426"/>
          </a:xfrm>
          <a:custGeom>
            <a:avLst/>
            <a:gdLst>
              <a:gd name="connsiteX0" fmla="*/ 0 w 6438122"/>
              <a:gd name="connsiteY0" fmla="*/ 0 h 2272939"/>
              <a:gd name="connsiteX1" fmla="*/ 802433 w 6438122"/>
              <a:gd name="connsiteY1" fmla="*/ 1147665 h 2272939"/>
              <a:gd name="connsiteX2" fmla="*/ 1978090 w 6438122"/>
              <a:gd name="connsiteY2" fmla="*/ 2006082 h 2272939"/>
              <a:gd name="connsiteX3" fmla="*/ 3732245 w 6438122"/>
              <a:gd name="connsiteY3" fmla="*/ 2230016 h 2272939"/>
              <a:gd name="connsiteX4" fmla="*/ 5551714 w 6438122"/>
              <a:gd name="connsiteY4" fmla="*/ 1259633 h 2272939"/>
              <a:gd name="connsiteX5" fmla="*/ 6438122 w 6438122"/>
              <a:gd name="connsiteY5" fmla="*/ 961053 h 2272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38122" h="2272939">
                <a:moveTo>
                  <a:pt x="0" y="0"/>
                </a:moveTo>
                <a:cubicBezTo>
                  <a:pt x="236375" y="406659"/>
                  <a:pt x="472751" y="813318"/>
                  <a:pt x="802433" y="1147665"/>
                </a:cubicBezTo>
                <a:cubicBezTo>
                  <a:pt x="1132115" y="1482012"/>
                  <a:pt x="1489788" y="1825690"/>
                  <a:pt x="1978090" y="2006082"/>
                </a:cubicBezTo>
                <a:cubicBezTo>
                  <a:pt x="2466392" y="2186474"/>
                  <a:pt x="3136641" y="2354424"/>
                  <a:pt x="3732245" y="2230016"/>
                </a:cubicBezTo>
                <a:cubicBezTo>
                  <a:pt x="4327849" y="2105608"/>
                  <a:pt x="5100735" y="1471127"/>
                  <a:pt x="5551714" y="1259633"/>
                </a:cubicBezTo>
                <a:cubicBezTo>
                  <a:pt x="6002693" y="1048139"/>
                  <a:pt x="6220407" y="1004596"/>
                  <a:pt x="6438122" y="961053"/>
                </a:cubicBezTo>
              </a:path>
            </a:pathLst>
          </a:cu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원호 88"/>
          <p:cNvSpPr/>
          <p:nvPr/>
        </p:nvSpPr>
        <p:spPr>
          <a:xfrm>
            <a:off x="3129685" y="464918"/>
            <a:ext cx="7292609" cy="4384585"/>
          </a:xfrm>
          <a:prstGeom prst="arc">
            <a:avLst>
              <a:gd name="adj1" fmla="val 11621108"/>
              <a:gd name="adj2" fmla="val 20045"/>
            </a:avLst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원호 89"/>
          <p:cNvSpPr/>
          <p:nvPr/>
        </p:nvSpPr>
        <p:spPr>
          <a:xfrm>
            <a:off x="3412314" y="708162"/>
            <a:ext cx="6764052" cy="3963836"/>
          </a:xfrm>
          <a:prstGeom prst="arc">
            <a:avLst>
              <a:gd name="adj1" fmla="val 11565708"/>
              <a:gd name="adj2" fmla="val 21540743"/>
            </a:avLst>
          </a:prstGeom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타원 91"/>
          <p:cNvSpPr/>
          <p:nvPr/>
        </p:nvSpPr>
        <p:spPr>
          <a:xfrm>
            <a:off x="2402131" y="3665691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7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sp>
        <p:nvSpPr>
          <p:cNvPr id="96" name="원호 95"/>
          <p:cNvSpPr/>
          <p:nvPr/>
        </p:nvSpPr>
        <p:spPr>
          <a:xfrm rot="10530547">
            <a:off x="1838658" y="3083222"/>
            <a:ext cx="879958" cy="1005799"/>
          </a:xfrm>
          <a:prstGeom prst="arc">
            <a:avLst>
              <a:gd name="adj1" fmla="val 11063365"/>
              <a:gd name="adj2" fmla="val 16028890"/>
            </a:avLst>
          </a:pr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원호 96"/>
          <p:cNvSpPr/>
          <p:nvPr/>
        </p:nvSpPr>
        <p:spPr>
          <a:xfrm rot="10800000">
            <a:off x="1758924" y="2869979"/>
            <a:ext cx="1149888" cy="1401485"/>
          </a:xfrm>
          <a:prstGeom prst="arc">
            <a:avLst>
              <a:gd name="adj1" fmla="val 11133947"/>
              <a:gd name="adj2" fmla="val 16212755"/>
            </a:avLst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타원 97"/>
          <p:cNvSpPr/>
          <p:nvPr/>
        </p:nvSpPr>
        <p:spPr>
          <a:xfrm>
            <a:off x="2928973" y="1834278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9</a:t>
            </a:r>
            <a:endParaRPr lang="ko-KR" altLang="en-US" b="1">
              <a:solidFill>
                <a:schemeClr val="tx1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</p:txBody>
      </p:sp>
      <p:grpSp>
        <p:nvGrpSpPr>
          <p:cNvPr id="102" name="그룹 101"/>
          <p:cNvGrpSpPr/>
          <p:nvPr/>
        </p:nvGrpSpPr>
        <p:grpSpPr>
          <a:xfrm>
            <a:off x="10211826" y="1877258"/>
            <a:ext cx="437941" cy="369332"/>
            <a:chOff x="11348852" y="3214373"/>
            <a:chExt cx="437941" cy="369332"/>
          </a:xfrm>
        </p:grpSpPr>
        <p:sp>
          <p:nvSpPr>
            <p:cNvPr id="99" name="타원 98"/>
            <p:cNvSpPr/>
            <p:nvPr/>
          </p:nvSpPr>
          <p:spPr>
            <a:xfrm>
              <a:off x="11451751" y="3261194"/>
              <a:ext cx="252000" cy="252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>
              <a:off x="11348852" y="3214373"/>
              <a:ext cx="43794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b="1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10</a:t>
              </a:r>
              <a:endParaRPr lang="ko-KR" altLang="en-US" b="1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</p:grpSp>
      <p:sp>
        <p:nvSpPr>
          <p:cNvPr id="103" name="직사각형 102"/>
          <p:cNvSpPr/>
          <p:nvPr/>
        </p:nvSpPr>
        <p:spPr>
          <a:xfrm>
            <a:off x="7435336" y="1460815"/>
            <a:ext cx="914400" cy="25698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 err="1"/>
              <a:t>심박센서</a:t>
            </a:r>
            <a:endParaRPr lang="ko-KR" altLang="en-US" sz="1400"/>
          </a:p>
        </p:txBody>
      </p:sp>
      <p:sp>
        <p:nvSpPr>
          <p:cNvPr id="104" name="직사각형 103"/>
          <p:cNvSpPr/>
          <p:nvPr/>
        </p:nvSpPr>
        <p:spPr>
          <a:xfrm>
            <a:off x="7435336" y="2374034"/>
            <a:ext cx="914400" cy="25698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/>
              <a:t>LED</a:t>
            </a:r>
            <a:endParaRPr lang="ko-KR" altLang="en-US" sz="1400"/>
          </a:p>
        </p:txBody>
      </p:sp>
      <p:sp>
        <p:nvSpPr>
          <p:cNvPr id="105" name="직사각형 104"/>
          <p:cNvSpPr/>
          <p:nvPr/>
        </p:nvSpPr>
        <p:spPr>
          <a:xfrm>
            <a:off x="7435336" y="1765221"/>
            <a:ext cx="914400" cy="25698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/>
              <a:t>기울기</a:t>
            </a:r>
          </a:p>
        </p:txBody>
      </p:sp>
      <p:sp>
        <p:nvSpPr>
          <p:cNvPr id="106" name="직사각형 105"/>
          <p:cNvSpPr/>
          <p:nvPr/>
        </p:nvSpPr>
        <p:spPr>
          <a:xfrm>
            <a:off x="7435336" y="2069627"/>
            <a:ext cx="914400" cy="25698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/>
              <a:t>터치센서</a:t>
            </a:r>
          </a:p>
        </p:txBody>
      </p:sp>
      <p:sp>
        <p:nvSpPr>
          <p:cNvPr id="107" name="직사각형 106"/>
          <p:cNvSpPr/>
          <p:nvPr/>
        </p:nvSpPr>
        <p:spPr>
          <a:xfrm>
            <a:off x="7440791" y="3226680"/>
            <a:ext cx="914400" cy="25698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/>
              <a:t>무게감지</a:t>
            </a:r>
          </a:p>
        </p:txBody>
      </p:sp>
      <p:sp>
        <p:nvSpPr>
          <p:cNvPr id="108" name="직사각형 107"/>
          <p:cNvSpPr/>
          <p:nvPr/>
        </p:nvSpPr>
        <p:spPr>
          <a:xfrm>
            <a:off x="7440791" y="4139899"/>
            <a:ext cx="914400" cy="25698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/>
              <a:t>LED</a:t>
            </a:r>
            <a:endParaRPr lang="ko-KR" altLang="en-US" sz="1400"/>
          </a:p>
        </p:txBody>
      </p:sp>
      <p:sp>
        <p:nvSpPr>
          <p:cNvPr id="109" name="직사각형 108"/>
          <p:cNvSpPr/>
          <p:nvPr/>
        </p:nvSpPr>
        <p:spPr>
          <a:xfrm>
            <a:off x="7440791" y="3531086"/>
            <a:ext cx="914400" cy="25698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/>
              <a:t>기울기</a:t>
            </a:r>
          </a:p>
        </p:txBody>
      </p:sp>
      <p:sp>
        <p:nvSpPr>
          <p:cNvPr id="110" name="직사각형 109"/>
          <p:cNvSpPr/>
          <p:nvPr/>
        </p:nvSpPr>
        <p:spPr>
          <a:xfrm>
            <a:off x="7440791" y="3835492"/>
            <a:ext cx="914400" cy="25698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/>
              <a:t>소음센서</a:t>
            </a:r>
          </a:p>
        </p:txBody>
      </p:sp>
      <p:sp>
        <p:nvSpPr>
          <p:cNvPr id="111" name="직사각형 110"/>
          <p:cNvSpPr/>
          <p:nvPr/>
        </p:nvSpPr>
        <p:spPr>
          <a:xfrm>
            <a:off x="7440791" y="4980108"/>
            <a:ext cx="914400" cy="25698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/>
              <a:t>조도센서</a:t>
            </a:r>
          </a:p>
        </p:txBody>
      </p:sp>
      <p:sp>
        <p:nvSpPr>
          <p:cNvPr id="113" name="직사각형 112"/>
          <p:cNvSpPr/>
          <p:nvPr/>
        </p:nvSpPr>
        <p:spPr>
          <a:xfrm>
            <a:off x="7440791" y="5303176"/>
            <a:ext cx="914400" cy="25698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/>
              <a:t>장애물</a:t>
            </a:r>
          </a:p>
        </p:txBody>
      </p:sp>
      <p:sp>
        <p:nvSpPr>
          <p:cNvPr id="114" name="직사각형 113"/>
          <p:cNvSpPr/>
          <p:nvPr/>
        </p:nvSpPr>
        <p:spPr>
          <a:xfrm>
            <a:off x="7440791" y="5626244"/>
            <a:ext cx="914400" cy="25698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/>
              <a:t>온</a:t>
            </a:r>
            <a:r>
              <a:rPr lang="en-US" altLang="ko-KR" sz="1400"/>
              <a:t>,</a:t>
            </a:r>
            <a:r>
              <a:rPr lang="ko-KR" altLang="en-US" sz="1400"/>
              <a:t>습도</a:t>
            </a:r>
          </a:p>
        </p:txBody>
      </p:sp>
      <p:cxnSp>
        <p:nvCxnSpPr>
          <p:cNvPr id="116" name="직선 연결선 115"/>
          <p:cNvCxnSpPr/>
          <p:nvPr/>
        </p:nvCxnSpPr>
        <p:spPr>
          <a:xfrm>
            <a:off x="7893697" y="5935450"/>
            <a:ext cx="0" cy="21600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7" name="그룹 116"/>
          <p:cNvGrpSpPr/>
          <p:nvPr/>
        </p:nvGrpSpPr>
        <p:grpSpPr>
          <a:xfrm>
            <a:off x="9076142" y="3103887"/>
            <a:ext cx="437941" cy="369332"/>
            <a:chOff x="11348852" y="3214373"/>
            <a:chExt cx="437941" cy="369332"/>
          </a:xfrm>
        </p:grpSpPr>
        <p:sp>
          <p:nvSpPr>
            <p:cNvPr id="118" name="타원 117"/>
            <p:cNvSpPr/>
            <p:nvPr/>
          </p:nvSpPr>
          <p:spPr>
            <a:xfrm>
              <a:off x="11451751" y="3261194"/>
              <a:ext cx="252000" cy="252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119" name="직사각형 118"/>
            <p:cNvSpPr/>
            <p:nvPr/>
          </p:nvSpPr>
          <p:spPr>
            <a:xfrm>
              <a:off x="11348852" y="3214373"/>
              <a:ext cx="43794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b="1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11</a:t>
              </a:r>
              <a:endParaRPr lang="ko-KR" altLang="en-US" b="1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</p:grpSp>
      <p:sp>
        <p:nvSpPr>
          <p:cNvPr id="120" name="자유형: 도형 119"/>
          <p:cNvSpPr/>
          <p:nvPr/>
        </p:nvSpPr>
        <p:spPr>
          <a:xfrm>
            <a:off x="4079558" y="2082504"/>
            <a:ext cx="5563970" cy="1267186"/>
          </a:xfrm>
          <a:custGeom>
            <a:avLst/>
            <a:gdLst>
              <a:gd name="connsiteX0" fmla="*/ 0 w 5365102"/>
              <a:gd name="connsiteY0" fmla="*/ 800655 h 1267186"/>
              <a:gd name="connsiteX1" fmla="*/ 979715 w 5365102"/>
              <a:gd name="connsiteY1" fmla="*/ 744672 h 1267186"/>
              <a:gd name="connsiteX2" fmla="*/ 2967135 w 5365102"/>
              <a:gd name="connsiteY2" fmla="*/ 7553 h 1267186"/>
              <a:gd name="connsiteX3" fmla="*/ 5365102 w 5365102"/>
              <a:gd name="connsiteY3" fmla="*/ 1267186 h 126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65102" h="1267186">
                <a:moveTo>
                  <a:pt x="0" y="800655"/>
                </a:moveTo>
                <a:cubicBezTo>
                  <a:pt x="242596" y="838755"/>
                  <a:pt x="485193" y="876856"/>
                  <a:pt x="979715" y="744672"/>
                </a:cubicBezTo>
                <a:cubicBezTo>
                  <a:pt x="1474237" y="612488"/>
                  <a:pt x="2236237" y="-79533"/>
                  <a:pt x="2967135" y="7553"/>
                </a:cubicBezTo>
                <a:cubicBezTo>
                  <a:pt x="3698033" y="94639"/>
                  <a:pt x="4966996" y="1047917"/>
                  <a:pt x="5365102" y="1267186"/>
                </a:cubicBezTo>
              </a:path>
            </a:pathLst>
          </a:cu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자유형: 도형 120"/>
          <p:cNvSpPr/>
          <p:nvPr/>
        </p:nvSpPr>
        <p:spPr>
          <a:xfrm>
            <a:off x="4001981" y="2379943"/>
            <a:ext cx="5629442" cy="1119348"/>
          </a:xfrm>
          <a:custGeom>
            <a:avLst/>
            <a:gdLst>
              <a:gd name="connsiteX0" fmla="*/ 0 w 5495731"/>
              <a:gd name="connsiteY0" fmla="*/ 589335 h 1177164"/>
              <a:gd name="connsiteX1" fmla="*/ 961053 w 5495731"/>
              <a:gd name="connsiteY1" fmla="*/ 729294 h 1177164"/>
              <a:gd name="connsiteX2" fmla="*/ 2883159 w 5495731"/>
              <a:gd name="connsiteY2" fmla="*/ 1507 h 1177164"/>
              <a:gd name="connsiteX3" fmla="*/ 4861249 w 5495731"/>
              <a:gd name="connsiteY3" fmla="*/ 953229 h 1177164"/>
              <a:gd name="connsiteX4" fmla="*/ 5495731 w 5495731"/>
              <a:gd name="connsiteY4" fmla="*/ 1177164 h 117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731" h="1177164">
                <a:moveTo>
                  <a:pt x="0" y="589335"/>
                </a:moveTo>
                <a:cubicBezTo>
                  <a:pt x="240263" y="708300"/>
                  <a:pt x="480527" y="827265"/>
                  <a:pt x="961053" y="729294"/>
                </a:cubicBezTo>
                <a:cubicBezTo>
                  <a:pt x="1441580" y="631323"/>
                  <a:pt x="2233126" y="-35816"/>
                  <a:pt x="2883159" y="1507"/>
                </a:cubicBezTo>
                <a:cubicBezTo>
                  <a:pt x="3533192" y="38829"/>
                  <a:pt x="4425820" y="757286"/>
                  <a:pt x="4861249" y="953229"/>
                </a:cubicBezTo>
                <a:cubicBezTo>
                  <a:pt x="5296678" y="1149172"/>
                  <a:pt x="5396204" y="1163168"/>
                  <a:pt x="5495731" y="1177164"/>
                </a:cubicBezTo>
              </a:path>
            </a:pathLst>
          </a:cu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2" name="그룹 121"/>
          <p:cNvGrpSpPr/>
          <p:nvPr/>
        </p:nvGrpSpPr>
        <p:grpSpPr>
          <a:xfrm>
            <a:off x="2469725" y="4544572"/>
            <a:ext cx="437941" cy="369332"/>
            <a:chOff x="11348852" y="3214373"/>
            <a:chExt cx="437941" cy="369332"/>
          </a:xfrm>
        </p:grpSpPr>
        <p:sp>
          <p:nvSpPr>
            <p:cNvPr id="123" name="타원 122"/>
            <p:cNvSpPr/>
            <p:nvPr/>
          </p:nvSpPr>
          <p:spPr>
            <a:xfrm>
              <a:off x="11451751" y="3261194"/>
              <a:ext cx="252000" cy="252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124" name="직사각형 123"/>
            <p:cNvSpPr/>
            <p:nvPr/>
          </p:nvSpPr>
          <p:spPr>
            <a:xfrm>
              <a:off x="11348852" y="3214373"/>
              <a:ext cx="43794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b="1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12</a:t>
              </a:r>
              <a:endParaRPr lang="ko-KR" altLang="en-US" b="1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</p:grpSp>
      <p:sp>
        <p:nvSpPr>
          <p:cNvPr id="125" name="자유형: 도형 124"/>
          <p:cNvSpPr/>
          <p:nvPr/>
        </p:nvSpPr>
        <p:spPr>
          <a:xfrm>
            <a:off x="3853543" y="3256384"/>
            <a:ext cx="2808514" cy="1856792"/>
          </a:xfrm>
          <a:custGeom>
            <a:avLst/>
            <a:gdLst>
              <a:gd name="connsiteX0" fmla="*/ 0 w 2808514"/>
              <a:gd name="connsiteY0" fmla="*/ 0 h 1856792"/>
              <a:gd name="connsiteX1" fmla="*/ 1166326 w 2808514"/>
              <a:gd name="connsiteY1" fmla="*/ 905070 h 1856792"/>
              <a:gd name="connsiteX2" fmla="*/ 2808514 w 2808514"/>
              <a:gd name="connsiteY2" fmla="*/ 1856792 h 185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08514" h="1856792">
                <a:moveTo>
                  <a:pt x="0" y="0"/>
                </a:moveTo>
                <a:cubicBezTo>
                  <a:pt x="349120" y="297802"/>
                  <a:pt x="698240" y="595605"/>
                  <a:pt x="1166326" y="905070"/>
                </a:cubicBezTo>
                <a:cubicBezTo>
                  <a:pt x="1634412" y="1214535"/>
                  <a:pt x="2611016" y="1665515"/>
                  <a:pt x="2808514" y="1856792"/>
                </a:cubicBezTo>
              </a:path>
            </a:pathLst>
          </a:cu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자유형: 도형 128"/>
          <p:cNvSpPr/>
          <p:nvPr/>
        </p:nvSpPr>
        <p:spPr>
          <a:xfrm>
            <a:off x="2341029" y="3638551"/>
            <a:ext cx="767877" cy="1418642"/>
          </a:xfrm>
          <a:custGeom>
            <a:avLst/>
            <a:gdLst>
              <a:gd name="connsiteX0" fmla="*/ 681134 w 738930"/>
              <a:gd name="connsiteY0" fmla="*/ 0 h 1380931"/>
              <a:gd name="connsiteX1" fmla="*/ 718457 w 738930"/>
              <a:gd name="connsiteY1" fmla="*/ 765110 h 1380931"/>
              <a:gd name="connsiteX2" fmla="*/ 401216 w 738930"/>
              <a:gd name="connsiteY2" fmla="*/ 1231641 h 1380931"/>
              <a:gd name="connsiteX3" fmla="*/ 0 w 738930"/>
              <a:gd name="connsiteY3" fmla="*/ 1380931 h 1380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8930" h="1380931">
                <a:moveTo>
                  <a:pt x="681134" y="0"/>
                </a:moveTo>
                <a:cubicBezTo>
                  <a:pt x="723122" y="279918"/>
                  <a:pt x="765110" y="559837"/>
                  <a:pt x="718457" y="765110"/>
                </a:cubicBezTo>
                <a:cubicBezTo>
                  <a:pt x="671804" y="970384"/>
                  <a:pt x="520959" y="1129004"/>
                  <a:pt x="401216" y="1231641"/>
                </a:cubicBezTo>
                <a:cubicBezTo>
                  <a:pt x="281473" y="1334278"/>
                  <a:pt x="140736" y="1357604"/>
                  <a:pt x="0" y="1380931"/>
                </a:cubicBezTo>
              </a:path>
            </a:pathLst>
          </a:cu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자유형: 도형 129"/>
          <p:cNvSpPr/>
          <p:nvPr/>
        </p:nvSpPr>
        <p:spPr>
          <a:xfrm>
            <a:off x="2345609" y="3638939"/>
            <a:ext cx="1008665" cy="1688841"/>
          </a:xfrm>
          <a:custGeom>
            <a:avLst/>
            <a:gdLst>
              <a:gd name="connsiteX0" fmla="*/ 813358 w 976563"/>
              <a:gd name="connsiteY0" fmla="*/ 0 h 1688841"/>
              <a:gd name="connsiteX1" fmla="*/ 971979 w 976563"/>
              <a:gd name="connsiteY1" fmla="*/ 979714 h 1688841"/>
              <a:gd name="connsiteX2" fmla="*/ 654738 w 976563"/>
              <a:gd name="connsiteY2" fmla="*/ 1539551 h 1688841"/>
              <a:gd name="connsiteX3" fmla="*/ 1595 w 976563"/>
              <a:gd name="connsiteY3" fmla="*/ 1688841 h 1688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6563" h="1688841">
                <a:moveTo>
                  <a:pt x="813358" y="0"/>
                </a:moveTo>
                <a:cubicBezTo>
                  <a:pt x="905887" y="361561"/>
                  <a:pt x="998416" y="723122"/>
                  <a:pt x="971979" y="979714"/>
                </a:cubicBezTo>
                <a:cubicBezTo>
                  <a:pt x="945542" y="1236306"/>
                  <a:pt x="816469" y="1421363"/>
                  <a:pt x="654738" y="1539551"/>
                </a:cubicBezTo>
                <a:cubicBezTo>
                  <a:pt x="493007" y="1657739"/>
                  <a:pt x="-32617" y="1628192"/>
                  <a:pt x="1595" y="1688841"/>
                </a:cubicBezTo>
              </a:path>
            </a:pathLst>
          </a:cu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1" name="그룹 130"/>
          <p:cNvGrpSpPr/>
          <p:nvPr/>
        </p:nvGrpSpPr>
        <p:grpSpPr>
          <a:xfrm>
            <a:off x="2706928" y="4844634"/>
            <a:ext cx="437941" cy="369332"/>
            <a:chOff x="11348852" y="3214373"/>
            <a:chExt cx="437941" cy="369332"/>
          </a:xfrm>
        </p:grpSpPr>
        <p:sp>
          <p:nvSpPr>
            <p:cNvPr id="132" name="타원 131"/>
            <p:cNvSpPr/>
            <p:nvPr/>
          </p:nvSpPr>
          <p:spPr>
            <a:xfrm>
              <a:off x="11451751" y="3261194"/>
              <a:ext cx="252000" cy="252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133" name="직사각형 132"/>
            <p:cNvSpPr/>
            <p:nvPr/>
          </p:nvSpPr>
          <p:spPr>
            <a:xfrm>
              <a:off x="11348852" y="3214373"/>
              <a:ext cx="43794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b="1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13</a:t>
              </a:r>
              <a:endParaRPr lang="ko-KR" altLang="en-US" b="1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</p:grpSp>
      <p:grpSp>
        <p:nvGrpSpPr>
          <p:cNvPr id="134" name="그룹 133"/>
          <p:cNvGrpSpPr/>
          <p:nvPr/>
        </p:nvGrpSpPr>
        <p:grpSpPr>
          <a:xfrm>
            <a:off x="9089457" y="3429310"/>
            <a:ext cx="437941" cy="369332"/>
            <a:chOff x="11348852" y="3214373"/>
            <a:chExt cx="437941" cy="369332"/>
          </a:xfrm>
        </p:grpSpPr>
        <p:sp>
          <p:nvSpPr>
            <p:cNvPr id="135" name="타원 134"/>
            <p:cNvSpPr/>
            <p:nvPr/>
          </p:nvSpPr>
          <p:spPr>
            <a:xfrm>
              <a:off x="11451751" y="3261194"/>
              <a:ext cx="252000" cy="25200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tx1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  <p:sp>
          <p:nvSpPr>
            <p:cNvPr id="136" name="직사각형 135"/>
            <p:cNvSpPr/>
            <p:nvPr/>
          </p:nvSpPr>
          <p:spPr>
            <a:xfrm>
              <a:off x="11348852" y="3214373"/>
              <a:ext cx="43794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b="1">
                  <a:latin typeface="함초롬바탕" panose="02030504000101010101" pitchFamily="18" charset="-127"/>
                  <a:ea typeface="함초롬바탕" panose="02030504000101010101" pitchFamily="18" charset="-127"/>
                  <a:cs typeface="함초롬바탕" panose="02030504000101010101" pitchFamily="18" charset="-127"/>
                </a:rPr>
                <a:t>14</a:t>
              </a:r>
              <a:endParaRPr lang="ko-KR" altLang="en-US" b="1"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866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603055" y="243026"/>
            <a:ext cx="1627369" cy="1323757"/>
            <a:chOff x="788181" y="725352"/>
            <a:chExt cx="1627369" cy="1323757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675" y="1033129"/>
              <a:ext cx="1523970" cy="101598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788181" y="725352"/>
              <a:ext cx="162736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/>
                <a:t>IoT </a:t>
              </a:r>
              <a:r>
                <a:rPr lang="ko-KR" altLang="en-US" sz="1400" b="1"/>
                <a:t>밴드 디바이스</a:t>
              </a: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1677209" y="1777400"/>
            <a:ext cx="1472650" cy="29752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Bread board</a:t>
            </a:r>
            <a:endParaRPr lang="ko-KR" altLang="en-US" sz="1600"/>
          </a:p>
        </p:txBody>
      </p:sp>
      <p:cxnSp>
        <p:nvCxnSpPr>
          <p:cNvPr id="18" name="직선 연결선 17"/>
          <p:cNvCxnSpPr>
            <a:cxnSpLocks/>
            <a:stCxn id="9" idx="2"/>
            <a:endCxn id="16" idx="0"/>
          </p:cNvCxnSpPr>
          <p:nvPr/>
        </p:nvCxnSpPr>
        <p:spPr>
          <a:xfrm>
            <a:off x="2413534" y="1566783"/>
            <a:ext cx="0" cy="210617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/>
          <p:cNvGrpSpPr/>
          <p:nvPr/>
        </p:nvGrpSpPr>
        <p:grpSpPr>
          <a:xfrm>
            <a:off x="5372703" y="243026"/>
            <a:ext cx="1620957" cy="1323757"/>
            <a:chOff x="788181" y="725352"/>
            <a:chExt cx="1620957" cy="1323757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675" y="1033129"/>
              <a:ext cx="1523970" cy="101598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788181" y="725352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/>
                <a:t>IoT </a:t>
              </a:r>
              <a:r>
                <a:rPr lang="ko-KR" altLang="en-US" sz="1400" b="1"/>
                <a:t>침대 디바이스</a:t>
              </a:r>
            </a:p>
          </p:txBody>
        </p:sp>
      </p:grpSp>
      <p:sp>
        <p:nvSpPr>
          <p:cNvPr id="21" name="직사각형 20"/>
          <p:cNvSpPr/>
          <p:nvPr/>
        </p:nvSpPr>
        <p:spPr>
          <a:xfrm>
            <a:off x="5449887" y="1777400"/>
            <a:ext cx="1472650" cy="29752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Bread board</a:t>
            </a:r>
            <a:endParaRPr lang="ko-KR" altLang="en-US" sz="1600"/>
          </a:p>
        </p:txBody>
      </p:sp>
      <p:cxnSp>
        <p:nvCxnSpPr>
          <p:cNvPr id="22" name="직선 연결선 21"/>
          <p:cNvCxnSpPr>
            <a:cxnSpLocks/>
            <a:stCxn id="3" idx="2"/>
            <a:endCxn id="21" idx="0"/>
          </p:cNvCxnSpPr>
          <p:nvPr/>
        </p:nvCxnSpPr>
        <p:spPr>
          <a:xfrm>
            <a:off x="6183182" y="1566783"/>
            <a:ext cx="3030" cy="210617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9135939" y="11407"/>
            <a:ext cx="1685077" cy="1558120"/>
            <a:chOff x="9089285" y="1319550"/>
            <a:chExt cx="1685077" cy="1558120"/>
          </a:xfrm>
        </p:grpSpPr>
        <p:grpSp>
          <p:nvGrpSpPr>
            <p:cNvPr id="11" name="그룹 10"/>
            <p:cNvGrpSpPr/>
            <p:nvPr/>
          </p:nvGrpSpPr>
          <p:grpSpPr>
            <a:xfrm>
              <a:off x="9089285" y="1553913"/>
              <a:ext cx="1685077" cy="1323757"/>
              <a:chOff x="788181" y="725352"/>
              <a:chExt cx="1685077" cy="1323757"/>
            </a:xfrm>
          </p:grpSpPr>
          <p:pic>
            <p:nvPicPr>
              <p:cNvPr id="12" name="그림 11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6675" y="1033129"/>
                <a:ext cx="1523970" cy="1015980"/>
              </a:xfrm>
              <a:prstGeom prst="rect">
                <a:avLst/>
              </a:prstGeom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788181" y="725352"/>
                <a:ext cx="168507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/>
                  <a:t>IoT </a:t>
                </a:r>
                <a:r>
                  <a:rPr lang="ko-KR" altLang="en-US" sz="1400" b="1"/>
                  <a:t>외부 센서 집합</a:t>
                </a:r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9254395" y="1319550"/>
              <a:ext cx="12907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>
                  <a:solidFill>
                    <a:srgbClr val="0070C0"/>
                  </a:solidFill>
                </a:rPr>
                <a:t>수면관리 서버</a:t>
              </a: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9210204" y="1777400"/>
            <a:ext cx="1472650" cy="29752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Bread board</a:t>
            </a:r>
            <a:endParaRPr lang="ko-KR" altLang="en-US" sz="1600"/>
          </a:p>
        </p:txBody>
      </p:sp>
      <p:cxnSp>
        <p:nvCxnSpPr>
          <p:cNvPr id="25" name="직선 연결선 24"/>
          <p:cNvCxnSpPr>
            <a:cxnSpLocks/>
            <a:stCxn id="12" idx="2"/>
            <a:endCxn id="24" idx="0"/>
          </p:cNvCxnSpPr>
          <p:nvPr/>
        </p:nvCxnSpPr>
        <p:spPr>
          <a:xfrm>
            <a:off x="9946418" y="1569527"/>
            <a:ext cx="111" cy="207873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원통형 1"/>
          <p:cNvSpPr/>
          <p:nvPr/>
        </p:nvSpPr>
        <p:spPr>
          <a:xfrm>
            <a:off x="10773627" y="1746588"/>
            <a:ext cx="439879" cy="367005"/>
          </a:xfrm>
          <a:prstGeom prst="can">
            <a:avLst>
              <a:gd name="adj" fmla="val 49490"/>
            </a:avLst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pic>
        <p:nvPicPr>
          <p:cNvPr id="36" name="그림 3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72222" y1="72889" x2="72222" y2="72889"/>
                        <a14:foregroundMark x1="72222" y1="79333" x2="72222" y2="79333"/>
                        <a14:foregroundMark x1="80000" y1="79556" x2="80000" y2="79556"/>
                        <a14:foregroundMark x1="71556" y1="86222" x2="71556" y2="86222"/>
                        <a14:foregroundMark x1="75333" y1="85333" x2="75333" y2="85333"/>
                        <a14:foregroundMark x1="72667" y1="82000" x2="72667" y2="82000"/>
                        <a14:foregroundMark x1="67111" y1="78667" x2="67111" y2="78667"/>
                        <a14:foregroundMark x1="64889" y1="76889" x2="64889" y2="76889"/>
                        <a14:foregroundMark x1="61556" y1="71111" x2="61556" y2="71111"/>
                        <a14:foregroundMark x1="64444" y1="72000" x2="64444" y2="72000"/>
                        <a14:foregroundMark x1="72222" y1="72889" x2="72222" y2="72889"/>
                        <a14:foregroundMark x1="70000" y1="70667" x2="70000" y2="70667"/>
                        <a14:foregroundMark x1="76444" y1="77556" x2="76444" y2="77556"/>
                        <a14:foregroundMark x1="77556" y1="76889" x2="77556" y2="76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33381">
            <a:off x="1222112" y="2247741"/>
            <a:ext cx="910192" cy="1025414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35" b="89971" l="4578" r="69957">
                        <a14:foregroundMark x1="5293" y1="21829" x2="5293" y2="21829"/>
                        <a14:foregroundMark x1="63948" y1="30678" x2="63948" y2="30678"/>
                        <a14:foregroundMark x1="66953" y1="40118" x2="66953" y2="40118"/>
                        <a14:foregroundMark x1="68383" y1="47788" x2="68383" y2="47788"/>
                        <a14:foregroundMark x1="69242" y1="57227" x2="69242" y2="57227"/>
                        <a14:foregroundMark x1="69957" y1="32743" x2="69957" y2="327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9884"/>
          <a:stretch/>
        </p:blipFill>
        <p:spPr>
          <a:xfrm rot="16200000">
            <a:off x="1798796" y="2559100"/>
            <a:ext cx="1229475" cy="850401"/>
          </a:xfrm>
          <a:prstGeom prst="rect">
            <a:avLst/>
          </a:prstGeom>
        </p:spPr>
      </p:pic>
      <p:pic>
        <p:nvPicPr>
          <p:cNvPr id="38" name="그림 37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83133" y1="74219" x2="83133" y2="74219"/>
                        <a14:foregroundMark x1="71084" y1="86719" x2="71084" y2="86719"/>
                        <a14:foregroundMark x1="33133" y1="85156" x2="33133" y2="85156"/>
                        <a14:foregroundMark x1="25301" y1="60938" x2="25301" y2="60938"/>
                        <a14:foregroundMark x1="36747" y1="69141" x2="36747" y2="69141"/>
                        <a14:foregroundMark x1="45181" y1="58203" x2="45181" y2="58203"/>
                        <a14:foregroundMark x1="39759" y1="62891" x2="39759" y2="62891"/>
                        <a14:foregroundMark x1="73494" y1="43750" x2="73494" y2="43750"/>
                        <a14:foregroundMark x1="65060" y1="49609" x2="65060" y2="49609"/>
                        <a14:foregroundMark x1="75904" y1="62891" x2="75904" y2="62891"/>
                        <a14:foregroundMark x1="39759" y1="73828" x2="39759" y2="73828"/>
                        <a14:foregroundMark x1="20482" y1="76563" x2="20482" y2="76563"/>
                        <a14:foregroundMark x1="20482" y1="73047" x2="20482" y2="73047"/>
                        <a14:foregroundMark x1="31325" y1="38672" x2="31325" y2="38672"/>
                        <a14:foregroundMark x1="31325" y1="41406" x2="31325" y2="41406"/>
                        <a14:foregroundMark x1="29518" y1="60547" x2="29518" y2="605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630" y="2235587"/>
            <a:ext cx="625285" cy="964295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7000" b="62667" l="5667" r="92000">
                        <a14:foregroundMark x1="6667" y1="45667" x2="13333" y2="46333"/>
                        <a14:foregroundMark x1="13333" y1="46333" x2="21667" y2="46333"/>
                        <a14:foregroundMark x1="6333" y1="50333" x2="12667" y2="50667"/>
                        <a14:foregroundMark x1="12667" y1="50667" x2="17667" y2="50333"/>
                        <a14:foregroundMark x1="6333" y1="55333" x2="17333" y2="55667"/>
                        <a14:foregroundMark x1="5667" y1="46333" x2="11000" y2="46667"/>
                        <a14:foregroundMark x1="83491" y1="44024" x2="85667" y2="41667"/>
                        <a14:foregroundMark x1="85667" y1="41667" x2="83324" y2="44009"/>
                        <a14:foregroundMark x1="83000" y1="59000" x2="77667" y2="56000"/>
                        <a14:foregroundMark x1="82710" y1="52736" x2="83333" y2="52333"/>
                        <a14:foregroundMark x1="83333" y1="52333" x2="88000" y2="56000"/>
                        <a14:foregroundMark x1="88000" y1="56000" x2="81667" y2="59000"/>
                        <a14:foregroundMark x1="81667" y1="59000" x2="77667" y2="59000"/>
                        <a14:foregroundMark x1="72667" y1="54000" x2="74029" y2="54065"/>
                        <a14:foregroundMark x1="71667" y1="42333" x2="83333" y2="42333"/>
                        <a14:foregroundMark x1="80003" y1="45222" x2="77667" y2="45333"/>
                        <a14:foregroundMark x1="91667" y1="44667" x2="88045" y2="44839"/>
                        <a14:foregroundMark x1="77667" y1="45333" x2="77000" y2="39667"/>
                        <a14:foregroundMark x1="77000" y1="39667" x2="84000" y2="37667"/>
                        <a14:foregroundMark x1="84000" y1="37667" x2="90000" y2="38333"/>
                        <a14:foregroundMark x1="90000" y1="38333" x2="92000" y2="44667"/>
                        <a14:foregroundMark x1="92000" y1="44667" x2="87332" y2="45895"/>
                        <a14:backgroundMark x1="77000" y1="49667" x2="84333" y2="50333"/>
                        <a14:backgroundMark x1="83000" y1="52000" x2="83000" y2="5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18" t="34437" r="5337" b="33903"/>
          <a:stretch/>
        </p:blipFill>
        <p:spPr>
          <a:xfrm rot="5400000">
            <a:off x="9623844" y="2964522"/>
            <a:ext cx="1394499" cy="483210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backgroundMark x1="79199" y1="58102" x2="79199" y2="58102"/>
                        <a14:backgroundMark x1="79883" y1="56058" x2="79883" y2="56058"/>
                        <a14:backgroundMark x1="81152" y1="58686" x2="81152" y2="58686"/>
                        <a14:backgroundMark x1="78418" y1="69343" x2="78418" y2="69343"/>
                        <a14:backgroundMark x1="79102" y1="65547" x2="79102" y2="65547"/>
                        <a14:backgroundMark x1="79004" y1="63796" x2="79004" y2="63796"/>
                        <a14:backgroundMark x1="78906" y1="48759" x2="78906" y2="48759"/>
                        <a14:backgroundMark x1="78906" y1="48905" x2="78906" y2="48905"/>
                        <a14:backgroundMark x1="78906" y1="43650" x2="78906" y2="436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965" t="28904" r="10840" b="25780"/>
          <a:stretch/>
        </p:blipFill>
        <p:spPr>
          <a:xfrm rot="16080000">
            <a:off x="10598960" y="2938201"/>
            <a:ext cx="1431854" cy="593030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8400" b="90000" l="10000" r="90000">
                        <a14:foregroundMark x1="68000" y1="8600" x2="66646" y2="8564"/>
                        <a14:backgroundMark x1="64400" y1="7200" x2="60600" y2="11800"/>
                        <a14:backgroundMark x1="66200" y1="8800" x2="66800" y2="8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46709">
            <a:off x="9306238" y="3157902"/>
            <a:ext cx="898620" cy="936062"/>
          </a:xfrm>
          <a:prstGeom prst="rect">
            <a:avLst/>
          </a:prstGeom>
        </p:spPr>
      </p:pic>
      <p:pic>
        <p:nvPicPr>
          <p:cNvPr id="42" name="그림 41"/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2917" b="85417" l="15333" r="86667">
                        <a14:foregroundMark x1="67333" y1="21667" x2="67333" y2="21667"/>
                        <a14:foregroundMark x1="80000" y1="46250" x2="80000" y2="46250"/>
                        <a14:foregroundMark x1="71333" y1="29167" x2="77333" y2="39583"/>
                        <a14:foregroundMark x1="63667" y1="13333" x2="63667" y2="13333"/>
                        <a14:foregroundMark x1="27000" y1="46667" x2="50000" y2="30833"/>
                        <a14:foregroundMark x1="50000" y1="30833" x2="37000" y2="37917"/>
                        <a14:foregroundMark x1="37000" y1="37917" x2="29667" y2="50417"/>
                        <a14:foregroundMark x1="50333" y1="27917" x2="45667" y2="31667"/>
                        <a14:foregroundMark x1="46000" y1="76250" x2="45667" y2="85833"/>
                        <a14:foregroundMark x1="85667" y1="50417" x2="86667" y2="50833"/>
                        <a14:foregroundMark x1="20667" y1="58333" x2="27000" y2="52917"/>
                        <a14:foregroundMark x1="21333" y1="69583" x2="33667" y2="62500"/>
                        <a14:foregroundMark x1="33667" y1="62500" x2="35667" y2="60000"/>
                        <a14:foregroundMark x1="25000" y1="77500" x2="32667" y2="72083"/>
                        <a14:foregroundMark x1="15333" y1="61667" x2="22667" y2="570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024" t="5769" r="9784" b="9231"/>
          <a:stretch/>
        </p:blipFill>
        <p:spPr>
          <a:xfrm rot="14152379" flipH="1">
            <a:off x="8692580" y="3156575"/>
            <a:ext cx="983708" cy="884928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79" t="15695" r="6976" b="14943"/>
          <a:stretch/>
        </p:blipFill>
        <p:spPr>
          <a:xfrm rot="14517934">
            <a:off x="9268392" y="2342241"/>
            <a:ext cx="860333" cy="750985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0000" b="90000" l="10000" r="90000">
                        <a14:foregroundMark x1="73906" y1="18125" x2="71756" y2="19080"/>
                        <a14:foregroundMark x1="76875" y1="21667" x2="74219" y2="25833"/>
                        <a14:foregroundMark x1="79375" y1="26250" x2="76406" y2="28958"/>
                        <a14:foregroundMark x1="82344" y1="29792" x2="76094" y2="35208"/>
                        <a14:foregroundMark x1="74531" y1="17083" x2="73125" y2="18750"/>
                        <a14:foregroundMark x1="77500" y1="21042" x2="76719" y2="21875"/>
                        <a14:foregroundMark x1="80156" y1="25417" x2="79531" y2="26458"/>
                        <a14:foregroundMark x1="83125" y1="28958" x2="80938" y2="30000"/>
                        <a14:foregroundMark x1="67656" y1="23750" x2="72500" y2="19792"/>
                        <a14:foregroundMark x1="68906" y1="22708" x2="66406" y2="24792"/>
                        <a14:backgroundMark x1="32188" y1="78125" x2="30781" y2="81875"/>
                        <a14:backgroundMark x1="68125" y1="20417" x2="67983" y2="21462"/>
                        <a14:backgroundMark x1="68281" y1="21458" x2="68534" y2="212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58" t="15706" r="15927" b="15328"/>
          <a:stretch/>
        </p:blipFill>
        <p:spPr>
          <a:xfrm rot="18426199">
            <a:off x="10123203" y="2654485"/>
            <a:ext cx="1239585" cy="1046106"/>
          </a:xfrm>
          <a:prstGeom prst="rect">
            <a:avLst/>
          </a:prstGeom>
        </p:spPr>
      </p:pic>
      <p:pic>
        <p:nvPicPr>
          <p:cNvPr id="46" name="그림 45"/>
          <p:cNvPicPr>
            <a:picLocks noChangeAspect="1"/>
          </p:cNvPicPr>
          <p:nvPr/>
        </p:nvPicPr>
        <p:blipFill rotWithShape="1"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10000" b="90000" l="8100" r="91000">
                        <a14:foregroundMark x1="9600" y1="63300" x2="20600" y2="55400"/>
                        <a14:foregroundMark x1="20600" y1="55400" x2="23600" y2="51500"/>
                        <a14:foregroundMark x1="15800" y1="68100" x2="22600" y2="64200"/>
                        <a14:foregroundMark x1="22600" y1="64200" x2="28900" y2="56300"/>
                        <a14:foregroundMark x1="20900" y1="73500" x2="28400" y2="70200"/>
                        <a14:foregroundMark x1="28400" y1="70200" x2="35600" y2="63000"/>
                        <a14:foregroundMark x1="16600" y1="66300" x2="17700" y2="66000"/>
                        <a14:foregroundMark x1="8200" y1="63800" x2="10900" y2="62600"/>
                        <a14:foregroundMark x1="12800" y1="69300" x2="17000" y2="68100"/>
                        <a14:foregroundMark x1="91000" y1="47600" x2="85800" y2="43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4" t="12069" r="5658" b="11813"/>
          <a:stretch/>
        </p:blipFill>
        <p:spPr>
          <a:xfrm rot="13723201" flipH="1">
            <a:off x="8834222" y="2361420"/>
            <a:ext cx="751965" cy="68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461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854820"/>
              </p:ext>
            </p:extLst>
          </p:nvPr>
        </p:nvGraphicFramePr>
        <p:xfrm>
          <a:off x="6021397" y="4276252"/>
          <a:ext cx="2920156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LED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R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P#11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0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P#13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B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P#15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530016"/>
                  </a:ext>
                </a:extLst>
              </a:tr>
            </a:tbl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5471276"/>
              </p:ext>
            </p:extLst>
          </p:nvPr>
        </p:nvGraphicFramePr>
        <p:xfrm>
          <a:off x="6021397" y="5739740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버튼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P#12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1 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656424"/>
              </p:ext>
            </p:extLst>
          </p:nvPr>
        </p:nvGraphicFramePr>
        <p:xfrm>
          <a:off x="9131709" y="2793380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조도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P#29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21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572097"/>
              </p:ext>
            </p:extLst>
          </p:nvPr>
        </p:nvGraphicFramePr>
        <p:xfrm>
          <a:off x="9131709" y="4757620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부저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패시브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P#18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5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952153"/>
              </p:ext>
            </p:extLst>
          </p:nvPr>
        </p:nvGraphicFramePr>
        <p:xfrm>
          <a:off x="9131709" y="3775500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장애물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감지</a:t>
                      </a:r>
                      <a:endParaRPr lang="en-US" altLang="ko-KR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P#31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22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513116"/>
              </p:ext>
            </p:extLst>
          </p:nvPr>
        </p:nvGraphicFramePr>
        <p:xfrm>
          <a:off x="6021397" y="2812763"/>
          <a:ext cx="2920156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화염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P#33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23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53001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3804494"/>
              </p:ext>
            </p:extLst>
          </p:nvPr>
        </p:nvGraphicFramePr>
        <p:xfrm>
          <a:off x="9131709" y="5739740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부저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액티브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4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2189005"/>
              </p:ext>
            </p:extLst>
          </p:nvPr>
        </p:nvGraphicFramePr>
        <p:xfrm>
          <a:off x="129246" y="4595424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3048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볼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스위치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5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3574287"/>
              </p:ext>
            </p:extLst>
          </p:nvPr>
        </p:nvGraphicFramePr>
        <p:xfrm>
          <a:off x="129246" y="5604300"/>
          <a:ext cx="2920156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심박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측정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P#9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P#13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2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7311844"/>
              </p:ext>
            </p:extLst>
          </p:nvPr>
        </p:nvGraphicFramePr>
        <p:xfrm>
          <a:off x="129246" y="3281747"/>
          <a:ext cx="2920156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0836">
                  <a:extLst>
                    <a:ext uri="{9D8B030D-6E8A-4147-A177-3AD203B41FA5}">
                      <a16:colId xmlns:a16="http://schemas.microsoft.com/office/drawing/2014/main" val="3008174863"/>
                    </a:ext>
                  </a:extLst>
                </a:gridCol>
                <a:gridCol w="719242">
                  <a:extLst>
                    <a:ext uri="{9D8B030D-6E8A-4147-A177-3AD203B41FA5}">
                      <a16:colId xmlns:a16="http://schemas.microsoft.com/office/drawing/2014/main" val="321662130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208426538"/>
                    </a:ext>
                  </a:extLst>
                </a:gridCol>
                <a:gridCol w="730039">
                  <a:extLst>
                    <a:ext uri="{9D8B030D-6E8A-4147-A177-3AD203B41FA5}">
                      <a16:colId xmlns:a16="http://schemas.microsoft.com/office/drawing/2014/main" val="4179853286"/>
                    </a:ext>
                  </a:extLst>
                </a:gridCol>
              </a:tblGrid>
              <a:tr h="27432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터치</a:t>
                      </a:r>
                      <a:endParaRPr lang="en-US" altLang="ko-KR" sz="1400"/>
                    </a:p>
                    <a:p>
                      <a:pPr algn="ctr" latinLnBrk="1"/>
                      <a:r>
                        <a:rPr lang="ko-KR" altLang="en-US" sz="1400"/>
                        <a:t>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090741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GND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P#6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087825"/>
                  </a:ext>
                </a:extLst>
              </a:tr>
              <a:tr h="214916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VCC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P#4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1303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S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P#12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530016"/>
                  </a:ext>
                </a:extLst>
              </a:tr>
            </a:tbl>
          </a:graphicData>
        </a:graphic>
      </p:graphicFrame>
      <p:sp>
        <p:nvSpPr>
          <p:cNvPr id="14" name="오른쪽 중괄호 13"/>
          <p:cNvSpPr/>
          <p:nvPr/>
        </p:nvSpPr>
        <p:spPr>
          <a:xfrm rot="16200000">
            <a:off x="1419092" y="1550402"/>
            <a:ext cx="340468" cy="2920156"/>
          </a:xfrm>
          <a:prstGeom prst="rightBrace">
            <a:avLst>
              <a:gd name="adj1" fmla="val 94446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중괄호 14"/>
          <p:cNvSpPr/>
          <p:nvPr/>
        </p:nvSpPr>
        <p:spPr>
          <a:xfrm rot="16200000">
            <a:off x="8866397" y="-616994"/>
            <a:ext cx="340468" cy="6030468"/>
          </a:xfrm>
          <a:prstGeom prst="rightBrace">
            <a:avLst>
              <a:gd name="adj1" fmla="val 94446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272570" y="2420397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밴드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498202" y="179095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외부센서</a:t>
            </a:r>
          </a:p>
        </p:txBody>
      </p:sp>
    </p:spTree>
    <p:extLst>
      <p:ext uri="{BB962C8B-B14F-4D97-AF65-F5344CB8AC3E}">
        <p14:creationId xmlns:p14="http://schemas.microsoft.com/office/powerpoint/2010/main" val="347279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그룹 44"/>
          <p:cNvGrpSpPr/>
          <p:nvPr/>
        </p:nvGrpSpPr>
        <p:grpSpPr>
          <a:xfrm>
            <a:off x="319162" y="289249"/>
            <a:ext cx="466798" cy="4659086"/>
            <a:chOff x="319162" y="289249"/>
            <a:chExt cx="466798" cy="4659086"/>
          </a:xfrm>
        </p:grpSpPr>
        <p:grpSp>
          <p:nvGrpSpPr>
            <p:cNvPr id="16" name="그룹 15"/>
            <p:cNvGrpSpPr/>
            <p:nvPr/>
          </p:nvGrpSpPr>
          <p:grpSpPr>
            <a:xfrm>
              <a:off x="488439" y="289249"/>
              <a:ext cx="297521" cy="4659086"/>
              <a:chOff x="488439" y="289249"/>
              <a:chExt cx="297521" cy="4659086"/>
            </a:xfrm>
          </p:grpSpPr>
          <p:cxnSp>
            <p:nvCxnSpPr>
              <p:cNvPr id="4" name="직선 연결선 3"/>
              <p:cNvCxnSpPr/>
              <p:nvPr/>
            </p:nvCxnSpPr>
            <p:spPr>
              <a:xfrm>
                <a:off x="488439" y="289249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직선 연결선 4"/>
              <p:cNvCxnSpPr/>
              <p:nvPr/>
            </p:nvCxnSpPr>
            <p:spPr>
              <a:xfrm>
                <a:off x="488439" y="4948335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화살표 연결선 10"/>
              <p:cNvCxnSpPr/>
              <p:nvPr/>
            </p:nvCxnSpPr>
            <p:spPr>
              <a:xfrm>
                <a:off x="637199" y="289249"/>
                <a:ext cx="0" cy="4659086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/>
            <p:cNvSpPr txBox="1"/>
            <p:nvPr/>
          </p:nvSpPr>
          <p:spPr>
            <a:xfrm rot="16200000">
              <a:off x="-705959" y="2449514"/>
              <a:ext cx="23887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/>
                <a:t>Embedded Application</a:t>
              </a:r>
              <a:endParaRPr lang="ko-KR" altLang="en-US" sz="1600" b="1"/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319162" y="5129613"/>
            <a:ext cx="466798" cy="540000"/>
            <a:chOff x="319162" y="5200851"/>
            <a:chExt cx="466798" cy="540000"/>
          </a:xfrm>
        </p:grpSpPr>
        <p:grpSp>
          <p:nvGrpSpPr>
            <p:cNvPr id="17" name="그룹 16"/>
            <p:cNvGrpSpPr/>
            <p:nvPr/>
          </p:nvGrpSpPr>
          <p:grpSpPr>
            <a:xfrm>
              <a:off x="488439" y="5200851"/>
              <a:ext cx="297521" cy="540000"/>
              <a:chOff x="488439" y="5128727"/>
              <a:chExt cx="297521" cy="441649"/>
            </a:xfrm>
          </p:grpSpPr>
          <p:cxnSp>
            <p:nvCxnSpPr>
              <p:cNvPr id="6" name="직선 연결선 5"/>
              <p:cNvCxnSpPr/>
              <p:nvPr/>
            </p:nvCxnSpPr>
            <p:spPr>
              <a:xfrm>
                <a:off x="488439" y="5128727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/>
              <p:cNvCxnSpPr/>
              <p:nvPr/>
            </p:nvCxnSpPr>
            <p:spPr>
              <a:xfrm>
                <a:off x="488439" y="5570376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화살표 연결선 11"/>
              <p:cNvCxnSpPr>
                <a:cxnSpLocks/>
              </p:cNvCxnSpPr>
              <p:nvPr/>
            </p:nvCxnSpPr>
            <p:spPr>
              <a:xfrm>
                <a:off x="637199" y="5128727"/>
                <a:ext cx="0" cy="44164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TextBox 19"/>
            <p:cNvSpPr txBox="1"/>
            <p:nvPr/>
          </p:nvSpPr>
          <p:spPr>
            <a:xfrm rot="16200000">
              <a:off x="256645" y="5301571"/>
              <a:ext cx="4635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/>
                <a:t>OS</a:t>
              </a:r>
              <a:endParaRPr lang="ko-KR" altLang="en-US" sz="1600" b="1"/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955237" y="5129610"/>
            <a:ext cx="10829325" cy="54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/>
              <a:t>OS (Rasbian Linux)</a:t>
            </a:r>
            <a:endParaRPr lang="ko-KR" altLang="en-US"/>
          </a:p>
        </p:txBody>
      </p:sp>
      <p:grpSp>
        <p:nvGrpSpPr>
          <p:cNvPr id="43" name="그룹 42"/>
          <p:cNvGrpSpPr/>
          <p:nvPr/>
        </p:nvGrpSpPr>
        <p:grpSpPr>
          <a:xfrm>
            <a:off x="319162" y="5850891"/>
            <a:ext cx="466798" cy="670593"/>
            <a:chOff x="319162" y="5850891"/>
            <a:chExt cx="466798" cy="718740"/>
          </a:xfrm>
        </p:grpSpPr>
        <p:grpSp>
          <p:nvGrpSpPr>
            <p:cNvPr id="37" name="그룹 36"/>
            <p:cNvGrpSpPr/>
            <p:nvPr/>
          </p:nvGrpSpPr>
          <p:grpSpPr>
            <a:xfrm>
              <a:off x="488439" y="5850891"/>
              <a:ext cx="297521" cy="718740"/>
              <a:chOff x="488439" y="5128727"/>
              <a:chExt cx="297521" cy="441649"/>
            </a:xfrm>
          </p:grpSpPr>
          <p:cxnSp>
            <p:nvCxnSpPr>
              <p:cNvPr id="38" name="직선 연결선 37"/>
              <p:cNvCxnSpPr/>
              <p:nvPr/>
            </p:nvCxnSpPr>
            <p:spPr>
              <a:xfrm>
                <a:off x="488439" y="5128727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/>
              <p:cNvCxnSpPr/>
              <p:nvPr/>
            </p:nvCxnSpPr>
            <p:spPr>
              <a:xfrm>
                <a:off x="488439" y="5570376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/>
              <p:cNvCxnSpPr>
                <a:cxnSpLocks/>
              </p:cNvCxnSpPr>
              <p:nvPr/>
            </p:nvCxnSpPr>
            <p:spPr>
              <a:xfrm>
                <a:off x="637199" y="5128727"/>
                <a:ext cx="0" cy="44164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/>
            <p:cNvSpPr txBox="1"/>
            <p:nvPr/>
          </p:nvSpPr>
          <p:spPr>
            <a:xfrm rot="16200000">
              <a:off x="227790" y="6040984"/>
              <a:ext cx="5212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/>
                <a:t>HW</a:t>
              </a:r>
              <a:endParaRPr lang="ko-KR" altLang="en-US" sz="1600" b="1"/>
            </a:p>
          </p:txBody>
        </p:sp>
      </p:grpSp>
      <p:sp>
        <p:nvSpPr>
          <p:cNvPr id="49" name="직사각형 48"/>
          <p:cNvSpPr/>
          <p:nvPr/>
        </p:nvSpPr>
        <p:spPr>
          <a:xfrm>
            <a:off x="9562060" y="5859607"/>
            <a:ext cx="2222503" cy="670595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latin typeface="+mj-lt"/>
              </a:rPr>
              <a:t>WiFi (LAN)</a:t>
            </a:r>
            <a:endParaRPr lang="ko-KR" altLang="en-US" sz="1600">
              <a:latin typeface="+mj-lt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973899" y="5850890"/>
            <a:ext cx="633183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latin typeface="+mj-lt"/>
              </a:rPr>
              <a:t>LED</a:t>
            </a:r>
            <a:endParaRPr lang="ko-KR" altLang="en-US" sz="1600">
              <a:latin typeface="+mj-lt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604801" y="5850890"/>
            <a:ext cx="684000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버튼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2283781" y="5850890"/>
            <a:ext cx="1674229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압력감지센서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3956878" y="5850890"/>
            <a:ext cx="1674229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소리감지센서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5635488" y="5850890"/>
            <a:ext cx="1383660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온습도센서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7016882" y="5850890"/>
            <a:ext cx="1062000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조도센서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8079852" y="5850890"/>
            <a:ext cx="1029521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심박센서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5506107" y="6186187"/>
            <a:ext cx="1198446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화염센서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3804556" y="6186187"/>
            <a:ext cx="1700379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장애물감지센서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964294" y="6186187"/>
            <a:ext cx="684000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부저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1654843" y="6186187"/>
            <a:ext cx="1203011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터치센서</a:t>
            </a:r>
          </a:p>
        </p:txBody>
      </p:sp>
      <p:sp>
        <p:nvSpPr>
          <p:cNvPr id="48" name="직사각형 47"/>
          <p:cNvSpPr/>
          <p:nvPr/>
        </p:nvSpPr>
        <p:spPr>
          <a:xfrm>
            <a:off x="2858837" y="6186187"/>
            <a:ext cx="952226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로터리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6709824" y="6186187"/>
            <a:ext cx="1257874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기울기센서</a:t>
            </a:r>
          </a:p>
        </p:txBody>
      </p:sp>
      <p:sp>
        <p:nvSpPr>
          <p:cNvPr id="51" name="직사각형 50"/>
          <p:cNvSpPr/>
          <p:nvPr/>
        </p:nvSpPr>
        <p:spPr>
          <a:xfrm>
            <a:off x="7965850" y="6186187"/>
            <a:ext cx="1143523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latin typeface="+mj-lt"/>
              </a:rPr>
              <a:t>IR </a:t>
            </a:r>
            <a:r>
              <a:rPr lang="ko-KR" altLang="en-US" sz="1600">
                <a:latin typeface="+mj-lt"/>
              </a:rPr>
              <a:t>리미터</a:t>
            </a:r>
          </a:p>
        </p:txBody>
      </p:sp>
      <p:sp>
        <p:nvSpPr>
          <p:cNvPr id="53" name="직사각형 52"/>
          <p:cNvSpPr/>
          <p:nvPr/>
        </p:nvSpPr>
        <p:spPr>
          <a:xfrm>
            <a:off x="964293" y="4587187"/>
            <a:ext cx="5141231" cy="36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600">
                <a:latin typeface="+mj-lt"/>
              </a:rPr>
              <a:t>센서 디바이스 제어모듈</a:t>
            </a:r>
          </a:p>
        </p:txBody>
      </p:sp>
      <p:sp>
        <p:nvSpPr>
          <p:cNvPr id="54" name="직사각형 53"/>
          <p:cNvSpPr/>
          <p:nvPr/>
        </p:nvSpPr>
        <p:spPr>
          <a:xfrm>
            <a:off x="2839433" y="284949"/>
            <a:ext cx="8945130" cy="36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Main</a:t>
            </a:r>
            <a:r>
              <a:rPr lang="ko-KR" altLang="en-US" sz="1600">
                <a:latin typeface="+mj-lt"/>
              </a:rPr>
              <a:t> </a:t>
            </a:r>
            <a:r>
              <a:rPr lang="en-US" altLang="ko-KR" sz="1600">
                <a:latin typeface="+mj-lt"/>
              </a:rPr>
              <a:t>Controller </a:t>
            </a:r>
            <a:endParaRPr lang="ko-KR" altLang="en-US" sz="1600">
              <a:latin typeface="+mj-lt"/>
            </a:endParaRPr>
          </a:p>
        </p:txBody>
      </p:sp>
      <p:grpSp>
        <p:nvGrpSpPr>
          <p:cNvPr id="80" name="그룹 79"/>
          <p:cNvGrpSpPr/>
          <p:nvPr/>
        </p:nvGrpSpPr>
        <p:grpSpPr>
          <a:xfrm>
            <a:off x="2838782" y="643575"/>
            <a:ext cx="2160000" cy="515296"/>
            <a:chOff x="3811257" y="644950"/>
            <a:chExt cx="1963636" cy="515296"/>
          </a:xfrm>
        </p:grpSpPr>
        <p:sp>
          <p:nvSpPr>
            <p:cNvPr id="55" name="직사각형 54"/>
            <p:cNvSpPr/>
            <p:nvPr/>
          </p:nvSpPr>
          <p:spPr>
            <a:xfrm>
              <a:off x="3811257" y="800246"/>
              <a:ext cx="1963636" cy="36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>
                  <a:latin typeface="+mj-lt"/>
                </a:rPr>
                <a:t>수면정보 측정 모듈</a:t>
              </a:r>
            </a:p>
          </p:txBody>
        </p:sp>
        <p:cxnSp>
          <p:nvCxnSpPr>
            <p:cNvPr id="60" name="직선 연결선 59"/>
            <p:cNvCxnSpPr>
              <a:stCxn id="55" idx="0"/>
            </p:cNvCxnSpPr>
            <p:nvPr/>
          </p:nvCxnSpPr>
          <p:spPr>
            <a:xfrm flipV="1">
              <a:off x="4793075" y="644950"/>
              <a:ext cx="0" cy="15529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그룹 80"/>
          <p:cNvGrpSpPr/>
          <p:nvPr/>
        </p:nvGrpSpPr>
        <p:grpSpPr>
          <a:xfrm>
            <a:off x="5100709" y="644950"/>
            <a:ext cx="2160000" cy="515296"/>
            <a:chOff x="5928079" y="644950"/>
            <a:chExt cx="1963636" cy="515296"/>
          </a:xfrm>
        </p:grpSpPr>
        <p:sp>
          <p:nvSpPr>
            <p:cNvPr id="57" name="직사각형 56"/>
            <p:cNvSpPr/>
            <p:nvPr/>
          </p:nvSpPr>
          <p:spPr>
            <a:xfrm>
              <a:off x="5928079" y="800246"/>
              <a:ext cx="1963636" cy="36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>
                  <a:latin typeface="+mj-lt"/>
                </a:rPr>
                <a:t>외부 상황측정 모듈</a:t>
              </a:r>
            </a:p>
          </p:txBody>
        </p:sp>
        <p:cxnSp>
          <p:nvCxnSpPr>
            <p:cNvPr id="61" name="직선 연결선 60"/>
            <p:cNvCxnSpPr>
              <a:cxnSpLocks/>
              <a:stCxn id="57" idx="0"/>
            </p:cNvCxnSpPr>
            <p:nvPr/>
          </p:nvCxnSpPr>
          <p:spPr>
            <a:xfrm flipV="1">
              <a:off x="6909897" y="644950"/>
              <a:ext cx="0" cy="15529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/>
          <p:cNvGrpSpPr/>
          <p:nvPr/>
        </p:nvGrpSpPr>
        <p:grpSpPr>
          <a:xfrm>
            <a:off x="7362636" y="644950"/>
            <a:ext cx="2160000" cy="515296"/>
            <a:chOff x="8044901" y="644950"/>
            <a:chExt cx="1622840" cy="515296"/>
          </a:xfrm>
        </p:grpSpPr>
        <p:sp>
          <p:nvSpPr>
            <p:cNvPr id="56" name="직사각형 55"/>
            <p:cNvSpPr/>
            <p:nvPr/>
          </p:nvSpPr>
          <p:spPr>
            <a:xfrm>
              <a:off x="8044901" y="800246"/>
              <a:ext cx="1622840" cy="36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>
                  <a:latin typeface="+mj-lt"/>
                </a:rPr>
                <a:t>기상 알람 모듈</a:t>
              </a:r>
            </a:p>
          </p:txBody>
        </p:sp>
        <p:cxnSp>
          <p:nvCxnSpPr>
            <p:cNvPr id="63" name="직선 연결선 62"/>
            <p:cNvCxnSpPr>
              <a:cxnSpLocks/>
              <a:stCxn id="56" idx="0"/>
            </p:cNvCxnSpPr>
            <p:nvPr/>
          </p:nvCxnSpPr>
          <p:spPr>
            <a:xfrm flipV="1">
              <a:off x="8856321" y="644950"/>
              <a:ext cx="1" cy="15529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그룹 82"/>
          <p:cNvGrpSpPr/>
          <p:nvPr/>
        </p:nvGrpSpPr>
        <p:grpSpPr>
          <a:xfrm>
            <a:off x="9624562" y="656076"/>
            <a:ext cx="2160000" cy="508046"/>
            <a:chOff x="9820926" y="652200"/>
            <a:chExt cx="1963636" cy="508046"/>
          </a:xfrm>
        </p:grpSpPr>
        <p:sp>
          <p:nvSpPr>
            <p:cNvPr id="58" name="직사각형 57"/>
            <p:cNvSpPr/>
            <p:nvPr/>
          </p:nvSpPr>
          <p:spPr>
            <a:xfrm>
              <a:off x="9820926" y="800246"/>
              <a:ext cx="1963636" cy="36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>
                  <a:latin typeface="+mj-lt"/>
                </a:rPr>
                <a:t>환경설정 관리 모듈</a:t>
              </a:r>
            </a:p>
          </p:txBody>
        </p:sp>
        <p:cxnSp>
          <p:nvCxnSpPr>
            <p:cNvPr id="65" name="직선 연결선 64"/>
            <p:cNvCxnSpPr>
              <a:cxnSpLocks/>
              <a:stCxn id="58" idx="0"/>
            </p:cNvCxnSpPr>
            <p:nvPr/>
          </p:nvCxnSpPr>
          <p:spPr>
            <a:xfrm flipV="1">
              <a:off x="10802744" y="652200"/>
              <a:ext cx="0" cy="14804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3" name="직선 연결선 72"/>
          <p:cNvCxnSpPr>
            <a:cxnSpLocks/>
            <a:endCxn id="68" idx="2"/>
          </p:cNvCxnSpPr>
          <p:nvPr/>
        </p:nvCxnSpPr>
        <p:spPr>
          <a:xfrm flipH="1" flipV="1">
            <a:off x="1675237" y="4374168"/>
            <a:ext cx="2532" cy="21302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>
            <a:off x="955237" y="1494168"/>
            <a:ext cx="1440000" cy="288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grpSp>
        <p:nvGrpSpPr>
          <p:cNvPr id="72" name="그룹 71"/>
          <p:cNvGrpSpPr/>
          <p:nvPr/>
        </p:nvGrpSpPr>
        <p:grpSpPr>
          <a:xfrm>
            <a:off x="1062875" y="1879094"/>
            <a:ext cx="1229786" cy="2410610"/>
            <a:chOff x="4982093" y="1913947"/>
            <a:chExt cx="1229786" cy="2120212"/>
          </a:xfrm>
        </p:grpSpPr>
        <p:sp>
          <p:nvSpPr>
            <p:cNvPr id="69" name="직사각형 68"/>
            <p:cNvSpPr/>
            <p:nvPr/>
          </p:nvSpPr>
          <p:spPr>
            <a:xfrm>
              <a:off x="4982093" y="1913947"/>
              <a:ext cx="360000" cy="212021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>
                  <a:latin typeface="+mj-lt"/>
                </a:rPr>
                <a:t>LED</a:t>
              </a:r>
              <a:r>
                <a:rPr lang="ko-KR" altLang="en-US" sz="1600">
                  <a:latin typeface="+mj-lt"/>
                </a:rPr>
                <a:t> 제어모듈</a:t>
              </a:r>
            </a:p>
          </p:txBody>
        </p:sp>
        <p:sp>
          <p:nvSpPr>
            <p:cNvPr id="70" name="직사각형 69"/>
            <p:cNvSpPr/>
            <p:nvPr/>
          </p:nvSpPr>
          <p:spPr>
            <a:xfrm>
              <a:off x="5416986" y="1913947"/>
              <a:ext cx="360000" cy="212021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>
                  <a:latin typeface="+mj-lt"/>
                </a:rPr>
                <a:t>부저  제어모듈</a:t>
              </a:r>
            </a:p>
          </p:txBody>
        </p:sp>
        <p:sp>
          <p:nvSpPr>
            <p:cNvPr id="71" name="직사각형 70"/>
            <p:cNvSpPr/>
            <p:nvPr/>
          </p:nvSpPr>
          <p:spPr>
            <a:xfrm>
              <a:off x="5851879" y="1913947"/>
              <a:ext cx="360000" cy="212021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600">
                  <a:latin typeface="+mj-lt"/>
                </a:rPr>
                <a:t>IR</a:t>
              </a:r>
              <a:r>
                <a:rPr lang="ko-KR" altLang="en-US" sz="1600">
                  <a:latin typeface="+mj-lt"/>
                </a:rPr>
                <a:t> 제어모듈</a:t>
              </a:r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1114133" y="1494168"/>
            <a:ext cx="1178528" cy="3849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/>
              <a:t>액츄레이터</a:t>
            </a:r>
          </a:p>
        </p:txBody>
      </p:sp>
      <p:sp>
        <p:nvSpPr>
          <p:cNvPr id="79" name="직사각형 78"/>
          <p:cNvSpPr/>
          <p:nvPr/>
        </p:nvSpPr>
        <p:spPr>
          <a:xfrm>
            <a:off x="950433" y="284949"/>
            <a:ext cx="1575767" cy="87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600">
                <a:latin typeface="+mj-lt"/>
              </a:rPr>
              <a:t>초기 설정모듈</a:t>
            </a:r>
            <a:endParaRPr lang="en-US" altLang="ko-KR" sz="1600">
              <a:latin typeface="+mj-lt"/>
            </a:endParaRPr>
          </a:p>
          <a:p>
            <a:pPr algn="ctr"/>
            <a:r>
              <a:rPr lang="en-US" altLang="ko-KR" sz="1600">
                <a:latin typeface="+mj-lt"/>
              </a:rPr>
              <a:t>(</a:t>
            </a:r>
            <a:r>
              <a:rPr lang="ko-KR" altLang="en-US" sz="1600">
                <a:latin typeface="+mj-lt"/>
              </a:rPr>
              <a:t>데이터 초기화</a:t>
            </a:r>
            <a:r>
              <a:rPr lang="en-US" altLang="ko-KR" sz="1600">
                <a:latin typeface="+mj-lt"/>
              </a:rPr>
              <a:t>)</a:t>
            </a:r>
            <a:endParaRPr lang="ko-KR" altLang="en-US" sz="1600">
              <a:latin typeface="+mj-lt"/>
            </a:endParaRPr>
          </a:p>
        </p:txBody>
      </p:sp>
      <p:sp>
        <p:nvSpPr>
          <p:cNvPr id="84" name="직사각형 83"/>
          <p:cNvSpPr/>
          <p:nvPr/>
        </p:nvSpPr>
        <p:spPr>
          <a:xfrm>
            <a:off x="9178897" y="1487626"/>
            <a:ext cx="2603853" cy="1609399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85" name="순서도: 자기 디스크 84"/>
          <p:cNvSpPr/>
          <p:nvPr/>
        </p:nvSpPr>
        <p:spPr>
          <a:xfrm>
            <a:off x="9276257" y="1852584"/>
            <a:ext cx="924770" cy="982189"/>
          </a:xfrm>
          <a:prstGeom prst="flowChartMagneticDisk">
            <a:avLst/>
          </a:prstGeom>
          <a:noFill/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cxnSp>
        <p:nvCxnSpPr>
          <p:cNvPr id="90" name="연결선: 꺾임 89"/>
          <p:cNvCxnSpPr>
            <a:cxnSpLocks/>
            <a:stCxn id="55" idx="2"/>
            <a:endCxn id="86" idx="0"/>
          </p:cNvCxnSpPr>
          <p:nvPr/>
        </p:nvCxnSpPr>
        <p:spPr>
          <a:xfrm rot="5400000">
            <a:off x="3436099" y="1011484"/>
            <a:ext cx="335297" cy="630071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연결선: 꺾임 91"/>
          <p:cNvCxnSpPr>
            <a:cxnSpLocks/>
            <a:stCxn id="55" idx="2"/>
            <a:endCxn id="87" idx="0"/>
          </p:cNvCxnSpPr>
          <p:nvPr/>
        </p:nvCxnSpPr>
        <p:spPr>
          <a:xfrm rot="16200000" flipH="1">
            <a:off x="4226156" y="851497"/>
            <a:ext cx="333922" cy="948670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연결선: 꺾임 96"/>
          <p:cNvCxnSpPr>
            <a:stCxn id="57" idx="2"/>
            <a:endCxn id="95" idx="0"/>
          </p:cNvCxnSpPr>
          <p:nvPr/>
        </p:nvCxnSpPr>
        <p:spPr>
          <a:xfrm rot="16200000" flipH="1">
            <a:off x="6161272" y="1179683"/>
            <a:ext cx="333922" cy="295048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그룹 154"/>
          <p:cNvGrpSpPr/>
          <p:nvPr/>
        </p:nvGrpSpPr>
        <p:grpSpPr>
          <a:xfrm>
            <a:off x="2568711" y="1494168"/>
            <a:ext cx="1440000" cy="2880000"/>
            <a:chOff x="2568711" y="1494168"/>
            <a:chExt cx="1440000" cy="2880000"/>
          </a:xfrm>
        </p:grpSpPr>
        <p:sp>
          <p:nvSpPr>
            <p:cNvPr id="86" name="직사각형 85"/>
            <p:cNvSpPr/>
            <p:nvPr/>
          </p:nvSpPr>
          <p:spPr>
            <a:xfrm>
              <a:off x="2568711" y="1494168"/>
              <a:ext cx="1440000" cy="288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2768376" y="1494168"/>
              <a:ext cx="10406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/>
                <a:t>밴드 모듈</a:t>
              </a:r>
            </a:p>
          </p:txBody>
        </p:sp>
        <p:grpSp>
          <p:nvGrpSpPr>
            <p:cNvPr id="109" name="그룹 108"/>
            <p:cNvGrpSpPr/>
            <p:nvPr/>
          </p:nvGrpSpPr>
          <p:grpSpPr>
            <a:xfrm>
              <a:off x="2712711" y="1874159"/>
              <a:ext cx="1152000" cy="1745486"/>
              <a:chOff x="2664311" y="1889594"/>
              <a:chExt cx="1152000" cy="1745486"/>
            </a:xfrm>
          </p:grpSpPr>
          <p:sp>
            <p:nvSpPr>
              <p:cNvPr id="104" name="직사각형 103"/>
              <p:cNvSpPr/>
              <p:nvPr/>
            </p:nvSpPr>
            <p:spPr>
              <a:xfrm>
                <a:off x="2664311" y="1889594"/>
                <a:ext cx="1152000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심박수 </a:t>
                </a:r>
                <a:endParaRPr lang="en-US" altLang="ko-KR" sz="1400">
                  <a:latin typeface="+mj-lt"/>
                </a:endParaRPr>
              </a:p>
              <a:p>
                <a:pPr algn="ctr"/>
                <a:r>
                  <a:rPr lang="ko-KR" altLang="en-US" sz="1400">
                    <a:latin typeface="+mj-lt"/>
                  </a:rPr>
                  <a:t>측정모듈</a:t>
                </a:r>
                <a:endParaRPr lang="en-US" altLang="ko-KR" sz="1400">
                  <a:latin typeface="+mj-lt"/>
                </a:endParaRPr>
              </a:p>
            </p:txBody>
          </p:sp>
          <p:sp>
            <p:nvSpPr>
              <p:cNvPr id="105" name="직사각형 104"/>
              <p:cNvSpPr/>
              <p:nvPr/>
            </p:nvSpPr>
            <p:spPr>
              <a:xfrm>
                <a:off x="2664311" y="2506405"/>
                <a:ext cx="1152000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기울기 </a:t>
                </a:r>
                <a:endParaRPr lang="en-US" altLang="ko-KR" sz="1400">
                  <a:latin typeface="+mj-lt"/>
                </a:endParaRPr>
              </a:p>
              <a:p>
                <a:pPr algn="ctr"/>
                <a:r>
                  <a:rPr lang="ko-KR" altLang="en-US" sz="1400">
                    <a:latin typeface="+mj-lt"/>
                  </a:rPr>
                  <a:t>측정모듈</a:t>
                </a:r>
                <a:endParaRPr lang="en-US" altLang="ko-KR" sz="1400">
                  <a:latin typeface="+mj-lt"/>
                </a:endParaRPr>
              </a:p>
            </p:txBody>
          </p:sp>
          <p:sp>
            <p:nvSpPr>
              <p:cNvPr id="106" name="직사각형 105"/>
              <p:cNvSpPr/>
              <p:nvPr/>
            </p:nvSpPr>
            <p:spPr>
              <a:xfrm>
                <a:off x="2664311" y="3123216"/>
                <a:ext cx="1152000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수면 모드 활성화 버튼</a:t>
                </a:r>
                <a:endParaRPr lang="en-US" altLang="ko-KR" sz="1400">
                  <a:latin typeface="+mj-lt"/>
                </a:endParaRPr>
              </a:p>
            </p:txBody>
          </p:sp>
        </p:grpSp>
      </p:grpSp>
      <p:grpSp>
        <p:nvGrpSpPr>
          <p:cNvPr id="154" name="그룹 153"/>
          <p:cNvGrpSpPr/>
          <p:nvPr/>
        </p:nvGrpSpPr>
        <p:grpSpPr>
          <a:xfrm>
            <a:off x="4147452" y="1492793"/>
            <a:ext cx="1440000" cy="2880000"/>
            <a:chOff x="4136512" y="1492793"/>
            <a:chExt cx="1440000" cy="2880000"/>
          </a:xfrm>
        </p:grpSpPr>
        <p:sp>
          <p:nvSpPr>
            <p:cNvPr id="87" name="직사각형 86"/>
            <p:cNvSpPr/>
            <p:nvPr/>
          </p:nvSpPr>
          <p:spPr>
            <a:xfrm>
              <a:off x="4136512" y="1492793"/>
              <a:ext cx="1440000" cy="288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4336177" y="1517583"/>
              <a:ext cx="10406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/>
                <a:t>침대 모듈</a:t>
              </a:r>
            </a:p>
          </p:txBody>
        </p:sp>
        <p:grpSp>
          <p:nvGrpSpPr>
            <p:cNvPr id="117" name="그룹 116"/>
            <p:cNvGrpSpPr/>
            <p:nvPr/>
          </p:nvGrpSpPr>
          <p:grpSpPr>
            <a:xfrm>
              <a:off x="4271211" y="1874159"/>
              <a:ext cx="1152001" cy="2362296"/>
              <a:chOff x="2606711" y="1889594"/>
              <a:chExt cx="1247066" cy="2362296"/>
            </a:xfrm>
          </p:grpSpPr>
          <p:sp>
            <p:nvSpPr>
              <p:cNvPr id="118" name="직사각형 117"/>
              <p:cNvSpPr/>
              <p:nvPr/>
            </p:nvSpPr>
            <p:spPr>
              <a:xfrm>
                <a:off x="2606711" y="1889594"/>
                <a:ext cx="1247065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사운드 </a:t>
                </a:r>
                <a:endParaRPr lang="en-US" altLang="ko-KR" sz="1400">
                  <a:latin typeface="+mj-lt"/>
                </a:endParaRPr>
              </a:p>
              <a:p>
                <a:pPr algn="ctr"/>
                <a:r>
                  <a:rPr lang="ko-KR" altLang="en-US" sz="1400">
                    <a:latin typeface="+mj-lt"/>
                  </a:rPr>
                  <a:t>측정모듈</a:t>
                </a:r>
                <a:endParaRPr lang="en-US" altLang="ko-KR" sz="1400">
                  <a:latin typeface="+mj-lt"/>
                </a:endParaRPr>
              </a:p>
            </p:txBody>
          </p:sp>
          <p:sp>
            <p:nvSpPr>
              <p:cNvPr id="119" name="직사각형 118"/>
              <p:cNvSpPr/>
              <p:nvPr/>
            </p:nvSpPr>
            <p:spPr>
              <a:xfrm>
                <a:off x="2606712" y="2506405"/>
                <a:ext cx="1247065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기울기 </a:t>
                </a:r>
                <a:endParaRPr lang="en-US" altLang="ko-KR" sz="1400">
                  <a:latin typeface="+mj-lt"/>
                </a:endParaRPr>
              </a:p>
              <a:p>
                <a:pPr algn="ctr"/>
                <a:r>
                  <a:rPr lang="ko-KR" altLang="en-US" sz="1400">
                    <a:latin typeface="+mj-lt"/>
                  </a:rPr>
                  <a:t>측정모듈</a:t>
                </a:r>
                <a:endParaRPr lang="en-US" altLang="ko-KR" sz="1400">
                  <a:latin typeface="+mj-lt"/>
                </a:endParaRPr>
              </a:p>
            </p:txBody>
          </p:sp>
          <p:sp>
            <p:nvSpPr>
              <p:cNvPr id="120" name="직사각형 119"/>
              <p:cNvSpPr/>
              <p:nvPr/>
            </p:nvSpPr>
            <p:spPr>
              <a:xfrm>
                <a:off x="2606712" y="3123216"/>
                <a:ext cx="1247065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압력 감지 모듈</a:t>
                </a:r>
                <a:endParaRPr lang="en-US" altLang="ko-KR" sz="1400">
                  <a:latin typeface="+mj-lt"/>
                </a:endParaRPr>
              </a:p>
            </p:txBody>
          </p:sp>
          <p:sp>
            <p:nvSpPr>
              <p:cNvPr id="121" name="직사각형 120"/>
              <p:cNvSpPr/>
              <p:nvPr/>
            </p:nvSpPr>
            <p:spPr>
              <a:xfrm>
                <a:off x="2606712" y="3740026"/>
                <a:ext cx="1247065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온</a:t>
                </a:r>
                <a:r>
                  <a:rPr lang="en-US" altLang="ko-KR" sz="1400">
                    <a:latin typeface="+mj-lt"/>
                  </a:rPr>
                  <a:t>, </a:t>
                </a:r>
                <a:r>
                  <a:rPr lang="ko-KR" altLang="en-US" sz="1400">
                    <a:latin typeface="+mj-lt"/>
                  </a:rPr>
                  <a:t>습도 </a:t>
                </a:r>
                <a:endParaRPr lang="en-US" altLang="ko-KR" sz="1400">
                  <a:latin typeface="+mj-lt"/>
                </a:endParaRPr>
              </a:p>
              <a:p>
                <a:pPr algn="ctr"/>
                <a:r>
                  <a:rPr lang="ko-KR" altLang="en-US" sz="1400">
                    <a:latin typeface="+mj-lt"/>
                  </a:rPr>
                  <a:t>측정모듈</a:t>
                </a:r>
                <a:endParaRPr lang="en-US" altLang="ko-KR" sz="1400">
                  <a:latin typeface="+mj-lt"/>
                </a:endParaRPr>
              </a:p>
            </p:txBody>
          </p:sp>
        </p:grpSp>
      </p:grpSp>
      <p:cxnSp>
        <p:nvCxnSpPr>
          <p:cNvPr id="126" name="연결선: 꺾임 125"/>
          <p:cNvCxnSpPr>
            <a:cxnSpLocks/>
            <a:stCxn id="87" idx="2"/>
            <a:endCxn id="53" idx="0"/>
          </p:cNvCxnSpPr>
          <p:nvPr/>
        </p:nvCxnSpPr>
        <p:spPr>
          <a:xfrm rot="5400000">
            <a:off x="4093984" y="3813719"/>
            <a:ext cx="214394" cy="1332543"/>
          </a:xfrm>
          <a:prstGeom prst="bentConnector3">
            <a:avLst>
              <a:gd name="adj1" fmla="val 53555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연결선: 꺾임 129"/>
          <p:cNvCxnSpPr>
            <a:cxnSpLocks/>
            <a:stCxn id="86" idx="2"/>
            <a:endCxn id="53" idx="0"/>
          </p:cNvCxnSpPr>
          <p:nvPr/>
        </p:nvCxnSpPr>
        <p:spPr>
          <a:xfrm rot="16200000" flipH="1">
            <a:off x="3305301" y="4357578"/>
            <a:ext cx="213019" cy="246198"/>
          </a:xfrm>
          <a:prstGeom prst="bentConnector3">
            <a:avLst>
              <a:gd name="adj1" fmla="val 54472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연결선: 꺾임 131"/>
          <p:cNvCxnSpPr>
            <a:cxnSpLocks/>
            <a:stCxn id="95" idx="2"/>
            <a:endCxn id="53" idx="0"/>
          </p:cNvCxnSpPr>
          <p:nvPr/>
        </p:nvCxnSpPr>
        <p:spPr>
          <a:xfrm rot="5400000">
            <a:off x="4898824" y="3010253"/>
            <a:ext cx="213019" cy="2940848"/>
          </a:xfrm>
          <a:prstGeom prst="bentConnector3">
            <a:avLst>
              <a:gd name="adj1" fmla="val 55366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연결선: 꺾임 137"/>
          <p:cNvCxnSpPr>
            <a:cxnSpLocks/>
            <a:stCxn id="56" idx="2"/>
            <a:endCxn id="136" idx="0"/>
          </p:cNvCxnSpPr>
          <p:nvPr/>
        </p:nvCxnSpPr>
        <p:spPr>
          <a:xfrm rot="5400000">
            <a:off x="8148474" y="1200006"/>
            <a:ext cx="333922" cy="254402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6" name="그룹 155"/>
          <p:cNvGrpSpPr/>
          <p:nvPr/>
        </p:nvGrpSpPr>
        <p:grpSpPr>
          <a:xfrm>
            <a:off x="5726193" y="1494168"/>
            <a:ext cx="1499128" cy="2880000"/>
            <a:chOff x="5726193" y="1494168"/>
            <a:chExt cx="1499128" cy="2880000"/>
          </a:xfrm>
        </p:grpSpPr>
        <p:sp>
          <p:nvSpPr>
            <p:cNvPr id="95" name="직사각형 94"/>
            <p:cNvSpPr/>
            <p:nvPr/>
          </p:nvSpPr>
          <p:spPr>
            <a:xfrm>
              <a:off x="5755757" y="1494168"/>
              <a:ext cx="1440000" cy="288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5726193" y="1494168"/>
              <a:ext cx="14991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/>
                <a:t>외부 센서 모듈</a:t>
              </a:r>
            </a:p>
          </p:txBody>
        </p:sp>
        <p:grpSp>
          <p:nvGrpSpPr>
            <p:cNvPr id="142" name="그룹 141"/>
            <p:cNvGrpSpPr/>
            <p:nvPr/>
          </p:nvGrpSpPr>
          <p:grpSpPr>
            <a:xfrm>
              <a:off x="5917757" y="1874159"/>
              <a:ext cx="1116000" cy="2362296"/>
              <a:chOff x="2664311" y="1889594"/>
              <a:chExt cx="1208094" cy="2362296"/>
            </a:xfrm>
          </p:grpSpPr>
          <p:sp>
            <p:nvSpPr>
              <p:cNvPr id="143" name="직사각형 142"/>
              <p:cNvSpPr/>
              <p:nvPr/>
            </p:nvSpPr>
            <p:spPr>
              <a:xfrm>
                <a:off x="2664311" y="1889594"/>
                <a:ext cx="1208094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수면 모드 활성화 버튼</a:t>
                </a:r>
                <a:endParaRPr lang="en-US" altLang="ko-KR" sz="1400">
                  <a:latin typeface="+mj-lt"/>
                </a:endParaRPr>
              </a:p>
            </p:txBody>
          </p:sp>
          <p:sp>
            <p:nvSpPr>
              <p:cNvPr id="144" name="직사각형 143"/>
              <p:cNvSpPr/>
              <p:nvPr/>
            </p:nvSpPr>
            <p:spPr>
              <a:xfrm>
                <a:off x="2664311" y="2506405"/>
                <a:ext cx="1208094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장애물</a:t>
                </a:r>
                <a:endParaRPr lang="en-US" altLang="ko-KR" sz="1400">
                  <a:latin typeface="+mj-lt"/>
                </a:endParaRPr>
              </a:p>
              <a:p>
                <a:pPr algn="ctr"/>
                <a:r>
                  <a:rPr lang="ko-KR" altLang="en-US" sz="1400">
                    <a:latin typeface="+mj-lt"/>
                  </a:rPr>
                  <a:t>측정모듈</a:t>
                </a:r>
                <a:endParaRPr lang="en-US" altLang="ko-KR" sz="1400">
                  <a:latin typeface="+mj-lt"/>
                </a:endParaRPr>
              </a:p>
            </p:txBody>
          </p:sp>
          <p:sp>
            <p:nvSpPr>
              <p:cNvPr id="145" name="직사각형 144"/>
              <p:cNvSpPr/>
              <p:nvPr/>
            </p:nvSpPr>
            <p:spPr>
              <a:xfrm>
                <a:off x="2664311" y="3123216"/>
                <a:ext cx="1208094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화염 </a:t>
                </a:r>
                <a:endParaRPr lang="en-US" altLang="ko-KR" sz="1400">
                  <a:latin typeface="+mj-lt"/>
                </a:endParaRPr>
              </a:p>
              <a:p>
                <a:pPr algn="ctr"/>
                <a:r>
                  <a:rPr lang="ko-KR" altLang="en-US" sz="1400">
                    <a:latin typeface="+mj-lt"/>
                  </a:rPr>
                  <a:t>측정모듈</a:t>
                </a:r>
                <a:endParaRPr lang="en-US" altLang="ko-KR" sz="1400">
                  <a:latin typeface="+mj-lt"/>
                </a:endParaRPr>
              </a:p>
            </p:txBody>
          </p:sp>
          <p:sp>
            <p:nvSpPr>
              <p:cNvPr id="146" name="직사각형 145"/>
              <p:cNvSpPr/>
              <p:nvPr/>
            </p:nvSpPr>
            <p:spPr>
              <a:xfrm>
                <a:off x="2664311" y="3740026"/>
                <a:ext cx="1208094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조도</a:t>
                </a:r>
                <a:endParaRPr lang="en-US" altLang="ko-KR" sz="1400">
                  <a:latin typeface="+mj-lt"/>
                </a:endParaRPr>
              </a:p>
              <a:p>
                <a:pPr algn="ctr"/>
                <a:r>
                  <a:rPr lang="ko-KR" altLang="en-US" sz="1400">
                    <a:latin typeface="+mj-lt"/>
                  </a:rPr>
                  <a:t>측정모듈</a:t>
                </a:r>
                <a:endParaRPr lang="en-US" altLang="ko-KR" sz="1400">
                  <a:latin typeface="+mj-lt"/>
                </a:endParaRPr>
              </a:p>
            </p:txBody>
          </p:sp>
        </p:grpSp>
      </p:grpSp>
      <p:grpSp>
        <p:nvGrpSpPr>
          <p:cNvPr id="157" name="그룹 156"/>
          <p:cNvGrpSpPr/>
          <p:nvPr/>
        </p:nvGrpSpPr>
        <p:grpSpPr>
          <a:xfrm>
            <a:off x="7317034" y="1494168"/>
            <a:ext cx="1742400" cy="1602857"/>
            <a:chOff x="7364062" y="1494168"/>
            <a:chExt cx="1440000" cy="1602857"/>
          </a:xfrm>
        </p:grpSpPr>
        <p:sp>
          <p:nvSpPr>
            <p:cNvPr id="102" name="TextBox 101"/>
            <p:cNvSpPr txBox="1"/>
            <p:nvPr/>
          </p:nvSpPr>
          <p:spPr>
            <a:xfrm>
              <a:off x="7563727" y="1494168"/>
              <a:ext cx="10406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/>
                <a:t>알람 기능</a:t>
              </a:r>
            </a:p>
          </p:txBody>
        </p:sp>
        <p:sp>
          <p:nvSpPr>
            <p:cNvPr id="136" name="직사각형 135"/>
            <p:cNvSpPr/>
            <p:nvPr/>
          </p:nvSpPr>
          <p:spPr>
            <a:xfrm>
              <a:off x="7364062" y="1494168"/>
              <a:ext cx="1440000" cy="1602857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grpSp>
          <p:nvGrpSpPr>
            <p:cNvPr id="147" name="그룹 146"/>
            <p:cNvGrpSpPr/>
            <p:nvPr/>
          </p:nvGrpSpPr>
          <p:grpSpPr>
            <a:xfrm>
              <a:off x="7508062" y="1874159"/>
              <a:ext cx="1152000" cy="1128675"/>
              <a:chOff x="2664311" y="1889594"/>
              <a:chExt cx="1152000" cy="1128675"/>
            </a:xfrm>
          </p:grpSpPr>
          <p:sp>
            <p:nvSpPr>
              <p:cNvPr id="148" name="직사각형 147"/>
              <p:cNvSpPr/>
              <p:nvPr/>
            </p:nvSpPr>
            <p:spPr>
              <a:xfrm>
                <a:off x="2664311" y="1889594"/>
                <a:ext cx="1152000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알람 설정</a:t>
                </a:r>
                <a:endParaRPr lang="en-US" altLang="ko-KR" sz="1400">
                  <a:latin typeface="+mj-lt"/>
                </a:endParaRPr>
              </a:p>
            </p:txBody>
          </p:sp>
          <p:sp>
            <p:nvSpPr>
              <p:cNvPr id="149" name="직사각형 148"/>
              <p:cNvSpPr/>
              <p:nvPr/>
            </p:nvSpPr>
            <p:spPr>
              <a:xfrm>
                <a:off x="2664311" y="2506405"/>
                <a:ext cx="1152000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알람 </a:t>
                </a:r>
                <a:endParaRPr lang="en-US" altLang="ko-KR" sz="1400">
                  <a:latin typeface="+mj-lt"/>
                </a:endParaRPr>
              </a:p>
              <a:p>
                <a:pPr algn="ctr"/>
                <a:r>
                  <a:rPr lang="ko-KR" altLang="en-US" sz="1400">
                    <a:latin typeface="+mj-lt"/>
                  </a:rPr>
                  <a:t>활</a:t>
                </a:r>
                <a:r>
                  <a:rPr lang="en-US" altLang="ko-KR" sz="1400">
                    <a:latin typeface="+mj-lt"/>
                  </a:rPr>
                  <a:t>/</a:t>
                </a:r>
                <a:r>
                  <a:rPr lang="ko-KR" altLang="en-US" sz="1400">
                    <a:latin typeface="+mj-lt"/>
                  </a:rPr>
                  <a:t>비활성화</a:t>
                </a:r>
                <a:endParaRPr lang="en-US" altLang="ko-KR" sz="1400">
                  <a:latin typeface="+mj-lt"/>
                </a:endParaRPr>
              </a:p>
            </p:txBody>
          </p:sp>
        </p:grpSp>
      </p:grpSp>
      <p:sp>
        <p:nvSpPr>
          <p:cNvPr id="122" name="직사각형 121"/>
          <p:cNvSpPr/>
          <p:nvPr/>
        </p:nvSpPr>
        <p:spPr>
          <a:xfrm>
            <a:off x="7491274" y="3212494"/>
            <a:ext cx="1800000" cy="36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Data </a:t>
            </a:r>
            <a:r>
              <a:rPr lang="ko-KR" altLang="en-US" sz="1600">
                <a:latin typeface="+mj-lt"/>
              </a:rPr>
              <a:t>관리 모듈</a:t>
            </a:r>
          </a:p>
        </p:txBody>
      </p:sp>
      <p:sp>
        <p:nvSpPr>
          <p:cNvPr id="123" name="직사각형 122"/>
          <p:cNvSpPr/>
          <p:nvPr/>
        </p:nvSpPr>
        <p:spPr>
          <a:xfrm>
            <a:off x="7491274" y="3672467"/>
            <a:ext cx="1800000" cy="36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Data</a:t>
            </a:r>
            <a:r>
              <a:rPr lang="ko-KR" altLang="en-US" sz="1600">
                <a:latin typeface="+mj-lt"/>
              </a:rPr>
              <a:t> 전송 모듈</a:t>
            </a:r>
          </a:p>
        </p:txBody>
      </p:sp>
      <p:sp>
        <p:nvSpPr>
          <p:cNvPr id="124" name="직사각형 123"/>
          <p:cNvSpPr/>
          <p:nvPr/>
        </p:nvSpPr>
        <p:spPr>
          <a:xfrm>
            <a:off x="7491274" y="4132440"/>
            <a:ext cx="1800000" cy="36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/>
              <a:t>JSON </a:t>
            </a:r>
            <a:r>
              <a:rPr lang="ko-KR" altLang="en-US" sz="1600"/>
              <a:t>인</a:t>
            </a:r>
            <a:r>
              <a:rPr lang="en-US" altLang="ko-KR" sz="1600"/>
              <a:t>/</a:t>
            </a:r>
            <a:r>
              <a:rPr lang="ko-KR" altLang="en-US" sz="1600"/>
              <a:t>디코더</a:t>
            </a:r>
          </a:p>
        </p:txBody>
      </p:sp>
      <p:sp>
        <p:nvSpPr>
          <p:cNvPr id="125" name="직사각형 124"/>
          <p:cNvSpPr/>
          <p:nvPr/>
        </p:nvSpPr>
        <p:spPr>
          <a:xfrm>
            <a:off x="7491274" y="4592414"/>
            <a:ext cx="1800000" cy="36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IoT Adapter</a:t>
            </a:r>
            <a:endParaRPr lang="ko-KR" altLang="en-US" sz="1600">
              <a:latin typeface="+mj-lt"/>
            </a:endParaRPr>
          </a:p>
        </p:txBody>
      </p:sp>
      <p:cxnSp>
        <p:nvCxnSpPr>
          <p:cNvPr id="52" name="연결선: 꺾임 51"/>
          <p:cNvCxnSpPr>
            <a:stCxn id="53" idx="3"/>
            <a:endCxn id="122" idx="1"/>
          </p:cNvCxnSpPr>
          <p:nvPr/>
        </p:nvCxnSpPr>
        <p:spPr>
          <a:xfrm flipV="1">
            <a:off x="6105524" y="3392494"/>
            <a:ext cx="1385750" cy="1374693"/>
          </a:xfrm>
          <a:prstGeom prst="bentConnector3">
            <a:avLst>
              <a:gd name="adj1" fmla="val 88422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/>
          <p:cNvCxnSpPr>
            <a:stCxn id="123" idx="1"/>
            <a:endCxn id="53" idx="3"/>
          </p:cNvCxnSpPr>
          <p:nvPr/>
        </p:nvCxnSpPr>
        <p:spPr>
          <a:xfrm rot="10800000" flipV="1">
            <a:off x="6105524" y="3852467"/>
            <a:ext cx="1385750" cy="914720"/>
          </a:xfrm>
          <a:prstGeom prst="bentConnector3">
            <a:avLst>
              <a:gd name="adj1" fmla="val 11578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직사각형 87"/>
          <p:cNvSpPr/>
          <p:nvPr/>
        </p:nvSpPr>
        <p:spPr>
          <a:xfrm>
            <a:off x="9428044" y="3663682"/>
            <a:ext cx="914400" cy="1275931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REST API</a:t>
            </a:r>
            <a:endParaRPr lang="ko-KR" altLang="en-US" sz="1600">
              <a:latin typeface="+mj-lt"/>
            </a:endParaRPr>
          </a:p>
        </p:txBody>
      </p:sp>
      <p:sp>
        <p:nvSpPr>
          <p:cNvPr id="131" name="직사각형 130"/>
          <p:cNvSpPr/>
          <p:nvPr/>
        </p:nvSpPr>
        <p:spPr>
          <a:xfrm>
            <a:off x="10581812" y="3392494"/>
            <a:ext cx="976499" cy="155702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MySQL</a:t>
            </a:r>
            <a:r>
              <a:rPr lang="ko-KR" altLang="en-US" sz="1600">
                <a:latin typeface="+mj-lt"/>
              </a:rPr>
              <a:t> </a:t>
            </a:r>
            <a:endParaRPr lang="en-US" altLang="ko-KR" sz="1600">
              <a:latin typeface="+mj-lt"/>
            </a:endParaRPr>
          </a:p>
          <a:p>
            <a:pPr algn="ctr"/>
            <a:r>
              <a:rPr lang="ko-KR" altLang="en-US" sz="1600">
                <a:latin typeface="+mj-lt"/>
              </a:rPr>
              <a:t>연동 </a:t>
            </a:r>
            <a:endParaRPr lang="en-US" altLang="ko-KR" sz="1600">
              <a:latin typeface="+mj-lt"/>
            </a:endParaRPr>
          </a:p>
          <a:p>
            <a:pPr algn="ctr"/>
            <a:r>
              <a:rPr lang="en-US" altLang="ko-KR" sz="1600">
                <a:latin typeface="+mj-lt"/>
              </a:rPr>
              <a:t>Library</a:t>
            </a:r>
            <a:endParaRPr lang="ko-KR" altLang="en-US" sz="1600">
              <a:latin typeface="+mj-lt"/>
            </a:endParaRPr>
          </a:p>
        </p:txBody>
      </p:sp>
      <p:cxnSp>
        <p:nvCxnSpPr>
          <p:cNvPr id="91" name="연결선: 꺾임 90"/>
          <p:cNvCxnSpPr>
            <a:cxnSpLocks/>
            <a:stCxn id="122" idx="3"/>
            <a:endCxn id="131" idx="1"/>
          </p:cNvCxnSpPr>
          <p:nvPr/>
        </p:nvCxnSpPr>
        <p:spPr>
          <a:xfrm>
            <a:off x="9291274" y="3392494"/>
            <a:ext cx="1290538" cy="778512"/>
          </a:xfrm>
          <a:prstGeom prst="bentConnector3">
            <a:avLst>
              <a:gd name="adj1" fmla="val 9036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/>
          <p:cNvCxnSpPr>
            <a:stCxn id="122" idx="2"/>
            <a:endCxn id="123" idx="0"/>
          </p:cNvCxnSpPr>
          <p:nvPr/>
        </p:nvCxnSpPr>
        <p:spPr>
          <a:xfrm>
            <a:off x="8391274" y="3572494"/>
            <a:ext cx="0" cy="999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/>
          <p:cNvCxnSpPr>
            <a:stCxn id="123" idx="2"/>
            <a:endCxn id="124" idx="0"/>
          </p:cNvCxnSpPr>
          <p:nvPr/>
        </p:nvCxnSpPr>
        <p:spPr>
          <a:xfrm>
            <a:off x="8391274" y="4032467"/>
            <a:ext cx="0" cy="999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/>
          <p:cNvCxnSpPr>
            <a:stCxn id="124" idx="2"/>
            <a:endCxn id="125" idx="0"/>
          </p:cNvCxnSpPr>
          <p:nvPr/>
        </p:nvCxnSpPr>
        <p:spPr>
          <a:xfrm>
            <a:off x="8391274" y="4492440"/>
            <a:ext cx="0" cy="9997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연결선 126"/>
          <p:cNvCxnSpPr>
            <a:stCxn id="125" idx="2"/>
          </p:cNvCxnSpPr>
          <p:nvPr/>
        </p:nvCxnSpPr>
        <p:spPr>
          <a:xfrm>
            <a:off x="8391274" y="4952414"/>
            <a:ext cx="0" cy="18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직선 연결선 128"/>
          <p:cNvCxnSpPr>
            <a:stCxn id="53" idx="2"/>
          </p:cNvCxnSpPr>
          <p:nvPr/>
        </p:nvCxnSpPr>
        <p:spPr>
          <a:xfrm flipH="1">
            <a:off x="3534908" y="4947187"/>
            <a:ext cx="1" cy="1824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연결선: 꺾임 136"/>
          <p:cNvCxnSpPr>
            <a:cxnSpLocks/>
          </p:cNvCxnSpPr>
          <p:nvPr/>
        </p:nvCxnSpPr>
        <p:spPr>
          <a:xfrm rot="16200000" flipH="1">
            <a:off x="10146531" y="3477617"/>
            <a:ext cx="2019958" cy="1258773"/>
          </a:xfrm>
          <a:prstGeom prst="bentConnector3">
            <a:avLst>
              <a:gd name="adj1" fmla="val 817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직선 연결선 158"/>
          <p:cNvCxnSpPr>
            <a:stCxn id="88" idx="2"/>
          </p:cNvCxnSpPr>
          <p:nvPr/>
        </p:nvCxnSpPr>
        <p:spPr>
          <a:xfrm>
            <a:off x="9885244" y="4939613"/>
            <a:ext cx="0" cy="187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/>
          <p:cNvCxnSpPr>
            <a:stCxn id="131" idx="2"/>
          </p:cNvCxnSpPr>
          <p:nvPr/>
        </p:nvCxnSpPr>
        <p:spPr>
          <a:xfrm flipH="1">
            <a:off x="11070061" y="4949517"/>
            <a:ext cx="1" cy="1800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그룹 162"/>
          <p:cNvGrpSpPr/>
          <p:nvPr/>
        </p:nvGrpSpPr>
        <p:grpSpPr>
          <a:xfrm>
            <a:off x="10320490" y="1612622"/>
            <a:ext cx="1462260" cy="1395804"/>
            <a:chOff x="10297015" y="1494168"/>
            <a:chExt cx="1462260" cy="1395804"/>
          </a:xfrm>
        </p:grpSpPr>
        <p:sp>
          <p:nvSpPr>
            <p:cNvPr id="78" name="TextBox 77"/>
            <p:cNvSpPr txBox="1"/>
            <p:nvPr/>
          </p:nvSpPr>
          <p:spPr>
            <a:xfrm>
              <a:off x="10431668" y="1494168"/>
              <a:ext cx="11929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/>
                <a:t>Maria DB</a:t>
              </a:r>
              <a:endParaRPr lang="ko-KR" alt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0297015" y="1935865"/>
              <a:ext cx="146226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수면정보 데이터</a:t>
              </a:r>
              <a:endParaRPr lang="en-US" altLang="ko-KR" sz="1400"/>
            </a:p>
            <a:p>
              <a:r>
                <a:rPr lang="ko-KR" altLang="en-US" sz="1400"/>
                <a:t>외부상황 데이터</a:t>
              </a:r>
              <a:endParaRPr lang="en-US" altLang="ko-KR" sz="1400"/>
            </a:p>
            <a:p>
              <a:r>
                <a:rPr lang="ko-KR" altLang="en-US" sz="1400"/>
                <a:t>알람데이터</a:t>
              </a:r>
              <a:endParaRPr lang="en-US" altLang="ko-KR" sz="1400"/>
            </a:p>
            <a:p>
              <a:r>
                <a:rPr lang="ko-KR" altLang="en-US" sz="1400"/>
                <a:t>기타데이터</a:t>
              </a:r>
            </a:p>
          </p:txBody>
        </p:sp>
      </p:grpSp>
      <p:sp>
        <p:nvSpPr>
          <p:cNvPr id="164" name="TextBox 163"/>
          <p:cNvSpPr txBox="1"/>
          <p:nvPr/>
        </p:nvSpPr>
        <p:spPr>
          <a:xfrm>
            <a:off x="9554063" y="5104664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HTTP</a:t>
            </a:r>
            <a:endParaRPr lang="ko-KR" altLang="en-US" sz="1400"/>
          </a:p>
        </p:txBody>
      </p:sp>
      <p:sp>
        <p:nvSpPr>
          <p:cNvPr id="165" name="TextBox 164"/>
          <p:cNvSpPr txBox="1"/>
          <p:nvPr/>
        </p:nvSpPr>
        <p:spPr>
          <a:xfrm>
            <a:off x="9526885" y="1897360"/>
            <a:ext cx="423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DB</a:t>
            </a:r>
            <a:endParaRPr lang="ko-KR" altLang="en-US" sz="1400"/>
          </a:p>
        </p:txBody>
      </p:sp>
      <p:sp>
        <p:nvSpPr>
          <p:cNvPr id="171" name="직사각형 170"/>
          <p:cNvSpPr/>
          <p:nvPr/>
        </p:nvSpPr>
        <p:spPr>
          <a:xfrm>
            <a:off x="9383998" y="2305922"/>
            <a:ext cx="556889" cy="25244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172" name="직사각형 171"/>
          <p:cNvSpPr/>
          <p:nvPr/>
        </p:nvSpPr>
        <p:spPr>
          <a:xfrm>
            <a:off x="9460198" y="2382122"/>
            <a:ext cx="556889" cy="25244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173" name="직사각형 172"/>
          <p:cNvSpPr/>
          <p:nvPr/>
        </p:nvSpPr>
        <p:spPr>
          <a:xfrm>
            <a:off x="9536398" y="2458322"/>
            <a:ext cx="556889" cy="252447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17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그룹 44"/>
          <p:cNvGrpSpPr/>
          <p:nvPr/>
        </p:nvGrpSpPr>
        <p:grpSpPr>
          <a:xfrm>
            <a:off x="319162" y="289249"/>
            <a:ext cx="466798" cy="4659086"/>
            <a:chOff x="319162" y="289249"/>
            <a:chExt cx="466798" cy="4659086"/>
          </a:xfrm>
        </p:grpSpPr>
        <p:grpSp>
          <p:nvGrpSpPr>
            <p:cNvPr id="16" name="그룹 15"/>
            <p:cNvGrpSpPr/>
            <p:nvPr/>
          </p:nvGrpSpPr>
          <p:grpSpPr>
            <a:xfrm>
              <a:off x="488439" y="289249"/>
              <a:ext cx="297521" cy="4659086"/>
              <a:chOff x="488439" y="289249"/>
              <a:chExt cx="297521" cy="4659086"/>
            </a:xfrm>
          </p:grpSpPr>
          <p:cxnSp>
            <p:nvCxnSpPr>
              <p:cNvPr id="4" name="직선 연결선 3"/>
              <p:cNvCxnSpPr/>
              <p:nvPr/>
            </p:nvCxnSpPr>
            <p:spPr>
              <a:xfrm>
                <a:off x="488439" y="289249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직선 연결선 4"/>
              <p:cNvCxnSpPr/>
              <p:nvPr/>
            </p:nvCxnSpPr>
            <p:spPr>
              <a:xfrm>
                <a:off x="488439" y="4948335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화살표 연결선 10"/>
              <p:cNvCxnSpPr/>
              <p:nvPr/>
            </p:nvCxnSpPr>
            <p:spPr>
              <a:xfrm>
                <a:off x="637199" y="289249"/>
                <a:ext cx="0" cy="4659086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/>
            <p:cNvSpPr txBox="1"/>
            <p:nvPr/>
          </p:nvSpPr>
          <p:spPr>
            <a:xfrm rot="16200000">
              <a:off x="-705959" y="2449514"/>
              <a:ext cx="23887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/>
                <a:t>Embedded Application</a:t>
              </a:r>
              <a:endParaRPr lang="ko-KR" altLang="en-US" sz="1600" b="1"/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319162" y="5129613"/>
            <a:ext cx="466798" cy="540000"/>
            <a:chOff x="319162" y="5200851"/>
            <a:chExt cx="466798" cy="540000"/>
          </a:xfrm>
        </p:grpSpPr>
        <p:grpSp>
          <p:nvGrpSpPr>
            <p:cNvPr id="17" name="그룹 16"/>
            <p:cNvGrpSpPr/>
            <p:nvPr/>
          </p:nvGrpSpPr>
          <p:grpSpPr>
            <a:xfrm>
              <a:off x="488439" y="5200851"/>
              <a:ext cx="297521" cy="540000"/>
              <a:chOff x="488439" y="5128727"/>
              <a:chExt cx="297521" cy="441649"/>
            </a:xfrm>
          </p:grpSpPr>
          <p:cxnSp>
            <p:nvCxnSpPr>
              <p:cNvPr id="6" name="직선 연결선 5"/>
              <p:cNvCxnSpPr/>
              <p:nvPr/>
            </p:nvCxnSpPr>
            <p:spPr>
              <a:xfrm>
                <a:off x="488439" y="5128727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/>
              <p:cNvCxnSpPr/>
              <p:nvPr/>
            </p:nvCxnSpPr>
            <p:spPr>
              <a:xfrm>
                <a:off x="488439" y="5570376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화살표 연결선 11"/>
              <p:cNvCxnSpPr>
                <a:cxnSpLocks/>
              </p:cNvCxnSpPr>
              <p:nvPr/>
            </p:nvCxnSpPr>
            <p:spPr>
              <a:xfrm>
                <a:off x="637199" y="5128727"/>
                <a:ext cx="0" cy="44164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TextBox 19"/>
            <p:cNvSpPr txBox="1"/>
            <p:nvPr/>
          </p:nvSpPr>
          <p:spPr>
            <a:xfrm rot="16200000">
              <a:off x="256645" y="5301571"/>
              <a:ext cx="4635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/>
                <a:t>OS</a:t>
              </a:r>
              <a:endParaRPr lang="ko-KR" altLang="en-US" sz="1600" b="1"/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955237" y="5129610"/>
            <a:ext cx="10829325" cy="54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/>
              <a:t>OS (Rasbian Linux)</a:t>
            </a:r>
            <a:endParaRPr lang="ko-KR" altLang="en-US"/>
          </a:p>
        </p:txBody>
      </p:sp>
      <p:grpSp>
        <p:nvGrpSpPr>
          <p:cNvPr id="43" name="그룹 42"/>
          <p:cNvGrpSpPr/>
          <p:nvPr/>
        </p:nvGrpSpPr>
        <p:grpSpPr>
          <a:xfrm>
            <a:off x="319162" y="5850891"/>
            <a:ext cx="466798" cy="670593"/>
            <a:chOff x="319162" y="5850891"/>
            <a:chExt cx="466798" cy="718740"/>
          </a:xfrm>
        </p:grpSpPr>
        <p:grpSp>
          <p:nvGrpSpPr>
            <p:cNvPr id="37" name="그룹 36"/>
            <p:cNvGrpSpPr/>
            <p:nvPr/>
          </p:nvGrpSpPr>
          <p:grpSpPr>
            <a:xfrm>
              <a:off x="488439" y="5850891"/>
              <a:ext cx="297521" cy="718740"/>
              <a:chOff x="488439" y="5128727"/>
              <a:chExt cx="297521" cy="441649"/>
            </a:xfrm>
          </p:grpSpPr>
          <p:cxnSp>
            <p:nvCxnSpPr>
              <p:cNvPr id="38" name="직선 연결선 37"/>
              <p:cNvCxnSpPr/>
              <p:nvPr/>
            </p:nvCxnSpPr>
            <p:spPr>
              <a:xfrm>
                <a:off x="488439" y="5128727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/>
              <p:cNvCxnSpPr/>
              <p:nvPr/>
            </p:nvCxnSpPr>
            <p:spPr>
              <a:xfrm>
                <a:off x="488439" y="5570376"/>
                <a:ext cx="29752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/>
              <p:cNvCxnSpPr>
                <a:cxnSpLocks/>
              </p:cNvCxnSpPr>
              <p:nvPr/>
            </p:nvCxnSpPr>
            <p:spPr>
              <a:xfrm>
                <a:off x="637199" y="5128727"/>
                <a:ext cx="0" cy="44164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/>
            <p:cNvSpPr txBox="1"/>
            <p:nvPr/>
          </p:nvSpPr>
          <p:spPr>
            <a:xfrm rot="16200000">
              <a:off x="227790" y="6040984"/>
              <a:ext cx="5212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/>
                <a:t>HW</a:t>
              </a:r>
              <a:endParaRPr lang="ko-KR" altLang="en-US" sz="1600" b="1"/>
            </a:p>
          </p:txBody>
        </p:sp>
      </p:grpSp>
      <p:sp>
        <p:nvSpPr>
          <p:cNvPr id="49" name="직사각형 48"/>
          <p:cNvSpPr/>
          <p:nvPr/>
        </p:nvSpPr>
        <p:spPr>
          <a:xfrm>
            <a:off x="9562060" y="5859607"/>
            <a:ext cx="2222503" cy="670595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latin typeface="+mj-lt"/>
              </a:rPr>
              <a:t>WiFi (LAN)</a:t>
            </a:r>
            <a:endParaRPr lang="ko-KR" altLang="en-US" sz="1600">
              <a:latin typeface="+mj-lt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973899" y="5850890"/>
            <a:ext cx="633183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latin typeface="+mj-lt"/>
              </a:rPr>
              <a:t>LED</a:t>
            </a:r>
            <a:endParaRPr lang="ko-KR" altLang="en-US" sz="1600">
              <a:latin typeface="+mj-lt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604801" y="5850890"/>
            <a:ext cx="684000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버튼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2283781" y="5850890"/>
            <a:ext cx="1674229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압력감지센서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3956878" y="5850890"/>
            <a:ext cx="1674229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소리감지센서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5635488" y="5850890"/>
            <a:ext cx="1383660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온습도센서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7016882" y="5850890"/>
            <a:ext cx="1062000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조도센서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8079852" y="5850890"/>
            <a:ext cx="1029521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심박센서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5506107" y="6186187"/>
            <a:ext cx="1198446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화염센서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3804556" y="6186187"/>
            <a:ext cx="1700379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장애물감지센서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964294" y="6186187"/>
            <a:ext cx="684000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부저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1654843" y="6186187"/>
            <a:ext cx="1203011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터치센서</a:t>
            </a:r>
          </a:p>
        </p:txBody>
      </p:sp>
      <p:sp>
        <p:nvSpPr>
          <p:cNvPr id="48" name="직사각형 47"/>
          <p:cNvSpPr/>
          <p:nvPr/>
        </p:nvSpPr>
        <p:spPr>
          <a:xfrm>
            <a:off x="2858837" y="6186187"/>
            <a:ext cx="952226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로터리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6709824" y="6186187"/>
            <a:ext cx="1257874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+mj-lt"/>
              </a:rPr>
              <a:t>기울기센서</a:t>
            </a:r>
          </a:p>
        </p:txBody>
      </p:sp>
      <p:sp>
        <p:nvSpPr>
          <p:cNvPr id="51" name="직사각형 50"/>
          <p:cNvSpPr/>
          <p:nvPr/>
        </p:nvSpPr>
        <p:spPr>
          <a:xfrm>
            <a:off x="7965850" y="6186187"/>
            <a:ext cx="1143523" cy="33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latin typeface="+mj-lt"/>
              </a:rPr>
              <a:t>IR </a:t>
            </a:r>
            <a:r>
              <a:rPr lang="ko-KR" altLang="en-US" sz="1600">
                <a:latin typeface="+mj-lt"/>
              </a:rPr>
              <a:t>리미터</a:t>
            </a:r>
          </a:p>
        </p:txBody>
      </p:sp>
      <p:sp>
        <p:nvSpPr>
          <p:cNvPr id="53" name="직사각형 52"/>
          <p:cNvSpPr/>
          <p:nvPr/>
        </p:nvSpPr>
        <p:spPr>
          <a:xfrm>
            <a:off x="6843849" y="1494168"/>
            <a:ext cx="360000" cy="345472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600">
                <a:latin typeface="+mj-lt"/>
              </a:rPr>
              <a:t>센서  디바이스 </a:t>
            </a:r>
            <a:endParaRPr lang="en-US" altLang="ko-KR" sz="1600">
              <a:latin typeface="+mj-lt"/>
            </a:endParaRPr>
          </a:p>
          <a:p>
            <a:pPr algn="ctr"/>
            <a:endParaRPr lang="en-US" altLang="ko-KR" sz="1600">
              <a:latin typeface="+mj-lt"/>
            </a:endParaRPr>
          </a:p>
          <a:p>
            <a:pPr algn="ctr"/>
            <a:r>
              <a:rPr lang="ko-KR" altLang="en-US" sz="1600">
                <a:latin typeface="+mj-lt"/>
              </a:rPr>
              <a:t>제어모듈</a:t>
            </a:r>
          </a:p>
        </p:txBody>
      </p:sp>
      <p:sp>
        <p:nvSpPr>
          <p:cNvPr id="54" name="직사각형 53"/>
          <p:cNvSpPr/>
          <p:nvPr/>
        </p:nvSpPr>
        <p:spPr>
          <a:xfrm>
            <a:off x="2839433" y="284949"/>
            <a:ext cx="8945130" cy="36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Main</a:t>
            </a:r>
            <a:r>
              <a:rPr lang="ko-KR" altLang="en-US" sz="1600">
                <a:latin typeface="+mj-lt"/>
              </a:rPr>
              <a:t> </a:t>
            </a:r>
            <a:r>
              <a:rPr lang="en-US" altLang="ko-KR" sz="1600">
                <a:latin typeface="+mj-lt"/>
              </a:rPr>
              <a:t>Controller </a:t>
            </a:r>
            <a:endParaRPr lang="ko-KR" altLang="en-US" sz="1600">
              <a:latin typeface="+mj-lt"/>
            </a:endParaRPr>
          </a:p>
        </p:txBody>
      </p:sp>
      <p:grpSp>
        <p:nvGrpSpPr>
          <p:cNvPr id="80" name="그룹 79"/>
          <p:cNvGrpSpPr/>
          <p:nvPr/>
        </p:nvGrpSpPr>
        <p:grpSpPr>
          <a:xfrm>
            <a:off x="2838782" y="643575"/>
            <a:ext cx="2160000" cy="515296"/>
            <a:chOff x="3811257" y="644950"/>
            <a:chExt cx="1963636" cy="515296"/>
          </a:xfrm>
        </p:grpSpPr>
        <p:sp>
          <p:nvSpPr>
            <p:cNvPr id="55" name="직사각형 54"/>
            <p:cNvSpPr/>
            <p:nvPr/>
          </p:nvSpPr>
          <p:spPr>
            <a:xfrm>
              <a:off x="3811257" y="800246"/>
              <a:ext cx="1963636" cy="36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>
                  <a:latin typeface="+mj-lt"/>
                </a:rPr>
                <a:t>수면정보 측정 모듈</a:t>
              </a:r>
            </a:p>
          </p:txBody>
        </p:sp>
        <p:cxnSp>
          <p:nvCxnSpPr>
            <p:cNvPr id="60" name="직선 연결선 59"/>
            <p:cNvCxnSpPr>
              <a:stCxn id="55" idx="0"/>
            </p:cNvCxnSpPr>
            <p:nvPr/>
          </p:nvCxnSpPr>
          <p:spPr>
            <a:xfrm flipV="1">
              <a:off x="4793075" y="644950"/>
              <a:ext cx="0" cy="15529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그룹 80"/>
          <p:cNvGrpSpPr/>
          <p:nvPr/>
        </p:nvGrpSpPr>
        <p:grpSpPr>
          <a:xfrm>
            <a:off x="5100709" y="644950"/>
            <a:ext cx="2160000" cy="515296"/>
            <a:chOff x="5928079" y="644950"/>
            <a:chExt cx="1963636" cy="515296"/>
          </a:xfrm>
        </p:grpSpPr>
        <p:sp>
          <p:nvSpPr>
            <p:cNvPr id="57" name="직사각형 56"/>
            <p:cNvSpPr/>
            <p:nvPr/>
          </p:nvSpPr>
          <p:spPr>
            <a:xfrm>
              <a:off x="5928079" y="800246"/>
              <a:ext cx="1963636" cy="36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>
                  <a:latin typeface="+mj-lt"/>
                </a:rPr>
                <a:t>외부 상황측정 모듈</a:t>
              </a:r>
            </a:p>
          </p:txBody>
        </p:sp>
        <p:cxnSp>
          <p:nvCxnSpPr>
            <p:cNvPr id="61" name="직선 연결선 60"/>
            <p:cNvCxnSpPr>
              <a:cxnSpLocks/>
              <a:stCxn id="57" idx="0"/>
            </p:cNvCxnSpPr>
            <p:nvPr/>
          </p:nvCxnSpPr>
          <p:spPr>
            <a:xfrm flipV="1">
              <a:off x="6909897" y="644950"/>
              <a:ext cx="0" cy="15529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/>
          <p:cNvGrpSpPr/>
          <p:nvPr/>
        </p:nvGrpSpPr>
        <p:grpSpPr>
          <a:xfrm>
            <a:off x="7362636" y="644950"/>
            <a:ext cx="2160000" cy="515296"/>
            <a:chOff x="8044901" y="644950"/>
            <a:chExt cx="1622840" cy="515296"/>
          </a:xfrm>
        </p:grpSpPr>
        <p:sp>
          <p:nvSpPr>
            <p:cNvPr id="56" name="직사각형 55"/>
            <p:cNvSpPr/>
            <p:nvPr/>
          </p:nvSpPr>
          <p:spPr>
            <a:xfrm>
              <a:off x="8044901" y="800246"/>
              <a:ext cx="1622840" cy="36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>
                  <a:latin typeface="+mj-lt"/>
                </a:rPr>
                <a:t>기상 알람 모듈</a:t>
              </a:r>
            </a:p>
          </p:txBody>
        </p:sp>
        <p:cxnSp>
          <p:nvCxnSpPr>
            <p:cNvPr id="63" name="직선 연결선 62"/>
            <p:cNvCxnSpPr>
              <a:cxnSpLocks/>
              <a:stCxn id="56" idx="0"/>
            </p:cNvCxnSpPr>
            <p:nvPr/>
          </p:nvCxnSpPr>
          <p:spPr>
            <a:xfrm flipV="1">
              <a:off x="8856321" y="644950"/>
              <a:ext cx="1" cy="15529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그룹 82"/>
          <p:cNvGrpSpPr/>
          <p:nvPr/>
        </p:nvGrpSpPr>
        <p:grpSpPr>
          <a:xfrm>
            <a:off x="9624562" y="656076"/>
            <a:ext cx="2160000" cy="508046"/>
            <a:chOff x="9820926" y="652200"/>
            <a:chExt cx="1963636" cy="508046"/>
          </a:xfrm>
        </p:grpSpPr>
        <p:sp>
          <p:nvSpPr>
            <p:cNvPr id="58" name="직사각형 57"/>
            <p:cNvSpPr/>
            <p:nvPr/>
          </p:nvSpPr>
          <p:spPr>
            <a:xfrm>
              <a:off x="9820926" y="800246"/>
              <a:ext cx="1963636" cy="36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600">
                  <a:latin typeface="+mj-lt"/>
                </a:rPr>
                <a:t>환경설정 관리 모듈</a:t>
              </a:r>
            </a:p>
          </p:txBody>
        </p:sp>
        <p:cxnSp>
          <p:nvCxnSpPr>
            <p:cNvPr id="65" name="직선 연결선 64"/>
            <p:cNvCxnSpPr>
              <a:cxnSpLocks/>
              <a:stCxn id="58" idx="0"/>
            </p:cNvCxnSpPr>
            <p:nvPr/>
          </p:nvCxnSpPr>
          <p:spPr>
            <a:xfrm flipV="1">
              <a:off x="10802744" y="652200"/>
              <a:ext cx="0" cy="14804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직사각형 78"/>
          <p:cNvSpPr/>
          <p:nvPr/>
        </p:nvSpPr>
        <p:spPr>
          <a:xfrm>
            <a:off x="950433" y="284949"/>
            <a:ext cx="1575767" cy="87529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600">
                <a:latin typeface="+mj-lt"/>
              </a:rPr>
              <a:t>초기 설정모듈</a:t>
            </a:r>
            <a:endParaRPr lang="en-US" altLang="ko-KR" sz="1600">
              <a:latin typeface="+mj-lt"/>
            </a:endParaRPr>
          </a:p>
          <a:p>
            <a:pPr algn="ctr"/>
            <a:r>
              <a:rPr lang="en-US" altLang="ko-KR" sz="1600">
                <a:latin typeface="+mj-lt"/>
              </a:rPr>
              <a:t>(</a:t>
            </a:r>
            <a:r>
              <a:rPr lang="ko-KR" altLang="en-US" sz="1600">
                <a:latin typeface="+mj-lt"/>
              </a:rPr>
              <a:t>데이터 초기화</a:t>
            </a:r>
            <a:r>
              <a:rPr lang="en-US" altLang="ko-KR" sz="1600">
                <a:latin typeface="+mj-lt"/>
              </a:rPr>
              <a:t>)</a:t>
            </a:r>
            <a:endParaRPr lang="ko-KR" altLang="en-US" sz="1600">
              <a:latin typeface="+mj-lt"/>
            </a:endParaRPr>
          </a:p>
        </p:txBody>
      </p:sp>
      <p:sp>
        <p:nvSpPr>
          <p:cNvPr id="84" name="직사각형 83"/>
          <p:cNvSpPr/>
          <p:nvPr/>
        </p:nvSpPr>
        <p:spPr>
          <a:xfrm>
            <a:off x="9178897" y="1487626"/>
            <a:ext cx="2603853" cy="1609399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85" name="순서도: 자기 디스크 84"/>
          <p:cNvSpPr/>
          <p:nvPr/>
        </p:nvSpPr>
        <p:spPr>
          <a:xfrm>
            <a:off x="9276257" y="1852584"/>
            <a:ext cx="924770" cy="982189"/>
          </a:xfrm>
          <a:prstGeom prst="flowChartMagneticDisk">
            <a:avLst/>
          </a:prstGeom>
          <a:noFill/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cxnSp>
        <p:nvCxnSpPr>
          <p:cNvPr id="138" name="연결선: 꺾임 137"/>
          <p:cNvCxnSpPr>
            <a:cxnSpLocks/>
            <a:stCxn id="56" idx="2"/>
            <a:endCxn id="136" idx="0"/>
          </p:cNvCxnSpPr>
          <p:nvPr/>
        </p:nvCxnSpPr>
        <p:spPr>
          <a:xfrm rot="5400000">
            <a:off x="8148474" y="1200006"/>
            <a:ext cx="333922" cy="254402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직사각형 85"/>
          <p:cNvSpPr/>
          <p:nvPr/>
        </p:nvSpPr>
        <p:spPr>
          <a:xfrm>
            <a:off x="950846" y="1494168"/>
            <a:ext cx="3698708" cy="10296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998669" y="1505290"/>
            <a:ext cx="1040670" cy="3724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/>
              <a:t>밴드 모듈</a:t>
            </a:r>
          </a:p>
        </p:txBody>
      </p:sp>
      <p:sp>
        <p:nvSpPr>
          <p:cNvPr id="104" name="직사각형 103"/>
          <p:cNvSpPr/>
          <p:nvPr/>
        </p:nvSpPr>
        <p:spPr>
          <a:xfrm>
            <a:off x="1101021" y="1831332"/>
            <a:ext cx="1080000" cy="594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latin typeface="+mj-lt"/>
              </a:rPr>
              <a:t>심박수 </a:t>
            </a:r>
            <a:endParaRPr lang="en-US" altLang="ko-KR" sz="1400">
              <a:latin typeface="+mj-lt"/>
            </a:endParaRPr>
          </a:p>
          <a:p>
            <a:pPr algn="ctr"/>
            <a:r>
              <a:rPr lang="ko-KR" altLang="en-US" sz="1400">
                <a:latin typeface="+mj-lt"/>
              </a:rPr>
              <a:t>측정모듈</a:t>
            </a:r>
            <a:endParaRPr lang="en-US" altLang="ko-KR" sz="1400">
              <a:latin typeface="+mj-lt"/>
            </a:endParaRPr>
          </a:p>
        </p:txBody>
      </p:sp>
      <p:sp>
        <p:nvSpPr>
          <p:cNvPr id="105" name="직사각형 104"/>
          <p:cNvSpPr/>
          <p:nvPr/>
        </p:nvSpPr>
        <p:spPr>
          <a:xfrm>
            <a:off x="2266870" y="1831332"/>
            <a:ext cx="1080000" cy="594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latin typeface="+mj-lt"/>
              </a:rPr>
              <a:t>기울기 </a:t>
            </a:r>
            <a:endParaRPr lang="en-US" altLang="ko-KR" sz="1400">
              <a:latin typeface="+mj-lt"/>
            </a:endParaRPr>
          </a:p>
          <a:p>
            <a:pPr algn="ctr"/>
            <a:r>
              <a:rPr lang="ko-KR" altLang="en-US" sz="1400">
                <a:latin typeface="+mj-lt"/>
              </a:rPr>
              <a:t>측정모듈</a:t>
            </a:r>
            <a:endParaRPr lang="en-US" altLang="ko-KR" sz="1400">
              <a:latin typeface="+mj-lt"/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3432719" y="1831332"/>
            <a:ext cx="1080000" cy="594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latin typeface="+mj-lt"/>
              </a:rPr>
              <a:t>수면 모드 터치 버튼</a:t>
            </a:r>
            <a:endParaRPr lang="en-US" altLang="ko-KR" sz="1400">
              <a:latin typeface="+mj-lt"/>
            </a:endParaRPr>
          </a:p>
        </p:txBody>
      </p:sp>
      <p:grpSp>
        <p:nvGrpSpPr>
          <p:cNvPr id="150" name="그룹 149"/>
          <p:cNvGrpSpPr/>
          <p:nvPr/>
        </p:nvGrpSpPr>
        <p:grpSpPr>
          <a:xfrm>
            <a:off x="4878691" y="1494167"/>
            <a:ext cx="1760533" cy="2256827"/>
            <a:chOff x="4962681" y="1487626"/>
            <a:chExt cx="1804779" cy="2183676"/>
          </a:xfrm>
        </p:grpSpPr>
        <p:sp>
          <p:nvSpPr>
            <p:cNvPr id="95" name="직사각형 94"/>
            <p:cNvSpPr/>
            <p:nvPr/>
          </p:nvSpPr>
          <p:spPr>
            <a:xfrm>
              <a:off x="4962681" y="1487626"/>
              <a:ext cx="1804779" cy="2183676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5115506" y="1495943"/>
              <a:ext cx="1499128" cy="2933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/>
                <a:t>외부 센서 모듈</a:t>
              </a:r>
            </a:p>
          </p:txBody>
        </p:sp>
        <p:sp>
          <p:nvSpPr>
            <p:cNvPr id="143" name="직사각형 142"/>
            <p:cNvSpPr/>
            <p:nvPr/>
          </p:nvSpPr>
          <p:spPr>
            <a:xfrm>
              <a:off x="5101248" y="1801653"/>
              <a:ext cx="1485396" cy="540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400">
                  <a:latin typeface="+mj-lt"/>
                </a:rPr>
                <a:t>수면 모드 </a:t>
              </a:r>
              <a:endParaRPr lang="en-US" altLang="ko-KR" sz="1400">
                <a:latin typeface="+mj-lt"/>
              </a:endParaRPr>
            </a:p>
            <a:p>
              <a:pPr algn="ctr"/>
              <a:r>
                <a:rPr lang="ko-KR" altLang="en-US" sz="1400">
                  <a:latin typeface="+mj-lt"/>
                </a:rPr>
                <a:t>활성화 버튼</a:t>
              </a:r>
              <a:endParaRPr lang="en-US" altLang="ko-KR" sz="1400">
                <a:latin typeface="+mj-lt"/>
              </a:endParaRPr>
            </a:p>
          </p:txBody>
        </p:sp>
        <p:sp>
          <p:nvSpPr>
            <p:cNvPr id="144" name="직사각형 143"/>
            <p:cNvSpPr/>
            <p:nvPr/>
          </p:nvSpPr>
          <p:spPr>
            <a:xfrm>
              <a:off x="5101248" y="2469188"/>
              <a:ext cx="1485396" cy="288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400">
                  <a:latin typeface="+mj-lt"/>
                </a:rPr>
                <a:t>장애물 측정모듈</a:t>
              </a:r>
              <a:endParaRPr lang="en-US" altLang="ko-KR" sz="1400">
                <a:latin typeface="+mj-lt"/>
              </a:endParaRPr>
            </a:p>
          </p:txBody>
        </p:sp>
        <p:sp>
          <p:nvSpPr>
            <p:cNvPr id="145" name="직사각형 144"/>
            <p:cNvSpPr/>
            <p:nvPr/>
          </p:nvSpPr>
          <p:spPr>
            <a:xfrm>
              <a:off x="5101248" y="2884723"/>
              <a:ext cx="1485396" cy="288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400">
                  <a:latin typeface="+mj-lt"/>
                </a:rPr>
                <a:t>화염 측정모듈</a:t>
              </a:r>
              <a:endParaRPr lang="en-US" altLang="ko-KR" sz="1400">
                <a:latin typeface="+mj-lt"/>
              </a:endParaRPr>
            </a:p>
          </p:txBody>
        </p:sp>
        <p:sp>
          <p:nvSpPr>
            <p:cNvPr id="146" name="직사각형 145"/>
            <p:cNvSpPr/>
            <p:nvPr/>
          </p:nvSpPr>
          <p:spPr>
            <a:xfrm>
              <a:off x="5101248" y="3300257"/>
              <a:ext cx="1485396" cy="28800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400">
                  <a:latin typeface="+mj-lt"/>
                </a:rPr>
                <a:t>조도 측정모듈</a:t>
              </a:r>
              <a:endParaRPr lang="en-US" altLang="ko-KR" sz="1400">
                <a:latin typeface="+mj-lt"/>
              </a:endParaRPr>
            </a:p>
          </p:txBody>
        </p:sp>
      </p:grpSp>
      <p:grpSp>
        <p:nvGrpSpPr>
          <p:cNvPr id="157" name="그룹 156"/>
          <p:cNvGrpSpPr/>
          <p:nvPr/>
        </p:nvGrpSpPr>
        <p:grpSpPr>
          <a:xfrm>
            <a:off x="7317034" y="1494168"/>
            <a:ext cx="1742400" cy="1602857"/>
            <a:chOff x="7364062" y="1494168"/>
            <a:chExt cx="1440000" cy="1602857"/>
          </a:xfrm>
        </p:grpSpPr>
        <p:sp>
          <p:nvSpPr>
            <p:cNvPr id="102" name="TextBox 101"/>
            <p:cNvSpPr txBox="1"/>
            <p:nvPr/>
          </p:nvSpPr>
          <p:spPr>
            <a:xfrm>
              <a:off x="7563727" y="1494168"/>
              <a:ext cx="10406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/>
                <a:t>알람 기능</a:t>
              </a:r>
            </a:p>
          </p:txBody>
        </p:sp>
        <p:sp>
          <p:nvSpPr>
            <p:cNvPr id="136" name="직사각형 135"/>
            <p:cNvSpPr/>
            <p:nvPr/>
          </p:nvSpPr>
          <p:spPr>
            <a:xfrm>
              <a:off x="7364062" y="1494168"/>
              <a:ext cx="1440000" cy="1602857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grpSp>
          <p:nvGrpSpPr>
            <p:cNvPr id="147" name="그룹 146"/>
            <p:cNvGrpSpPr/>
            <p:nvPr/>
          </p:nvGrpSpPr>
          <p:grpSpPr>
            <a:xfrm>
              <a:off x="7508062" y="1874159"/>
              <a:ext cx="1152000" cy="1128675"/>
              <a:chOff x="2664311" y="1889594"/>
              <a:chExt cx="1152000" cy="1128675"/>
            </a:xfrm>
          </p:grpSpPr>
          <p:sp>
            <p:nvSpPr>
              <p:cNvPr id="148" name="직사각형 147"/>
              <p:cNvSpPr/>
              <p:nvPr/>
            </p:nvSpPr>
            <p:spPr>
              <a:xfrm>
                <a:off x="2664311" y="1889594"/>
                <a:ext cx="1152000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알람 설정</a:t>
                </a:r>
                <a:endParaRPr lang="en-US" altLang="ko-KR" sz="1400">
                  <a:latin typeface="+mj-lt"/>
                </a:endParaRPr>
              </a:p>
            </p:txBody>
          </p:sp>
          <p:sp>
            <p:nvSpPr>
              <p:cNvPr id="149" name="직사각형 148"/>
              <p:cNvSpPr/>
              <p:nvPr/>
            </p:nvSpPr>
            <p:spPr>
              <a:xfrm>
                <a:off x="2664311" y="2506405"/>
                <a:ext cx="1152000" cy="51186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ko-KR" altLang="en-US" sz="1400">
                    <a:latin typeface="+mj-lt"/>
                  </a:rPr>
                  <a:t>알람 </a:t>
                </a:r>
                <a:endParaRPr lang="en-US" altLang="ko-KR" sz="1400">
                  <a:latin typeface="+mj-lt"/>
                </a:endParaRPr>
              </a:p>
              <a:p>
                <a:pPr algn="ctr"/>
                <a:r>
                  <a:rPr lang="ko-KR" altLang="en-US" sz="1400">
                    <a:latin typeface="+mj-lt"/>
                  </a:rPr>
                  <a:t>활</a:t>
                </a:r>
                <a:r>
                  <a:rPr lang="en-US" altLang="ko-KR" sz="1400">
                    <a:latin typeface="+mj-lt"/>
                  </a:rPr>
                  <a:t>/</a:t>
                </a:r>
                <a:r>
                  <a:rPr lang="ko-KR" altLang="en-US" sz="1400">
                    <a:latin typeface="+mj-lt"/>
                  </a:rPr>
                  <a:t>비활성화</a:t>
                </a:r>
                <a:endParaRPr lang="en-US" altLang="ko-KR" sz="1400">
                  <a:latin typeface="+mj-lt"/>
                </a:endParaRPr>
              </a:p>
            </p:txBody>
          </p:sp>
        </p:grpSp>
      </p:grpSp>
      <p:sp>
        <p:nvSpPr>
          <p:cNvPr id="122" name="직사각형 121"/>
          <p:cNvSpPr/>
          <p:nvPr/>
        </p:nvSpPr>
        <p:spPr>
          <a:xfrm>
            <a:off x="7491274" y="3212494"/>
            <a:ext cx="1800000" cy="36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Data </a:t>
            </a:r>
            <a:r>
              <a:rPr lang="ko-KR" altLang="en-US" sz="1600">
                <a:latin typeface="+mj-lt"/>
              </a:rPr>
              <a:t>관리 모듈</a:t>
            </a:r>
          </a:p>
        </p:txBody>
      </p:sp>
      <p:sp>
        <p:nvSpPr>
          <p:cNvPr id="123" name="직사각형 122"/>
          <p:cNvSpPr/>
          <p:nvPr/>
        </p:nvSpPr>
        <p:spPr>
          <a:xfrm>
            <a:off x="7491274" y="3672467"/>
            <a:ext cx="1800000" cy="36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Data</a:t>
            </a:r>
            <a:r>
              <a:rPr lang="ko-KR" altLang="en-US" sz="1600">
                <a:latin typeface="+mj-lt"/>
              </a:rPr>
              <a:t> 전송 모듈</a:t>
            </a:r>
          </a:p>
        </p:txBody>
      </p:sp>
      <p:sp>
        <p:nvSpPr>
          <p:cNvPr id="124" name="직사각형 123"/>
          <p:cNvSpPr/>
          <p:nvPr/>
        </p:nvSpPr>
        <p:spPr>
          <a:xfrm>
            <a:off x="7491274" y="4132440"/>
            <a:ext cx="1800000" cy="36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/>
              <a:t>JSON </a:t>
            </a:r>
            <a:r>
              <a:rPr lang="ko-KR" altLang="en-US" sz="1600"/>
              <a:t>인</a:t>
            </a:r>
            <a:r>
              <a:rPr lang="en-US" altLang="ko-KR" sz="1600"/>
              <a:t>/</a:t>
            </a:r>
            <a:r>
              <a:rPr lang="ko-KR" altLang="en-US" sz="1600"/>
              <a:t>디코더</a:t>
            </a:r>
          </a:p>
        </p:txBody>
      </p:sp>
      <p:sp>
        <p:nvSpPr>
          <p:cNvPr id="125" name="직사각형 124"/>
          <p:cNvSpPr/>
          <p:nvPr/>
        </p:nvSpPr>
        <p:spPr>
          <a:xfrm>
            <a:off x="7491274" y="4592414"/>
            <a:ext cx="1800000" cy="36000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IoT Adapter</a:t>
            </a:r>
            <a:endParaRPr lang="ko-KR" altLang="en-US" sz="1600">
              <a:latin typeface="+mj-lt"/>
            </a:endParaRPr>
          </a:p>
        </p:txBody>
      </p:sp>
      <p:sp>
        <p:nvSpPr>
          <p:cNvPr id="88" name="직사각형 87"/>
          <p:cNvSpPr/>
          <p:nvPr/>
        </p:nvSpPr>
        <p:spPr>
          <a:xfrm>
            <a:off x="9428044" y="3663682"/>
            <a:ext cx="914400" cy="1275931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REST API</a:t>
            </a:r>
            <a:endParaRPr lang="ko-KR" altLang="en-US" sz="1600">
              <a:latin typeface="+mj-lt"/>
            </a:endParaRPr>
          </a:p>
        </p:txBody>
      </p:sp>
      <p:sp>
        <p:nvSpPr>
          <p:cNvPr id="131" name="직사각형 130"/>
          <p:cNvSpPr/>
          <p:nvPr/>
        </p:nvSpPr>
        <p:spPr>
          <a:xfrm>
            <a:off x="10581812" y="3392494"/>
            <a:ext cx="976499" cy="1557023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>
                <a:latin typeface="+mj-lt"/>
              </a:rPr>
              <a:t>MySQL</a:t>
            </a:r>
            <a:r>
              <a:rPr lang="ko-KR" altLang="en-US" sz="1600">
                <a:latin typeface="+mj-lt"/>
              </a:rPr>
              <a:t> </a:t>
            </a:r>
            <a:endParaRPr lang="en-US" altLang="ko-KR" sz="1600">
              <a:latin typeface="+mj-lt"/>
            </a:endParaRPr>
          </a:p>
          <a:p>
            <a:pPr algn="ctr"/>
            <a:r>
              <a:rPr lang="ko-KR" altLang="en-US" sz="1600">
                <a:latin typeface="+mj-lt"/>
              </a:rPr>
              <a:t>연동 </a:t>
            </a:r>
            <a:endParaRPr lang="en-US" altLang="ko-KR" sz="1600">
              <a:latin typeface="+mj-lt"/>
            </a:endParaRPr>
          </a:p>
          <a:p>
            <a:pPr algn="ctr"/>
            <a:r>
              <a:rPr lang="en-US" altLang="ko-KR" sz="1600">
                <a:latin typeface="+mj-lt"/>
              </a:rPr>
              <a:t>Library</a:t>
            </a:r>
            <a:endParaRPr lang="ko-KR" altLang="en-US" sz="1600">
              <a:latin typeface="+mj-lt"/>
            </a:endParaRPr>
          </a:p>
        </p:txBody>
      </p:sp>
      <p:cxnSp>
        <p:nvCxnSpPr>
          <p:cNvPr id="91" name="연결선: 꺾임 90"/>
          <p:cNvCxnSpPr>
            <a:cxnSpLocks/>
            <a:stCxn id="122" idx="3"/>
            <a:endCxn id="131" idx="1"/>
          </p:cNvCxnSpPr>
          <p:nvPr/>
        </p:nvCxnSpPr>
        <p:spPr>
          <a:xfrm>
            <a:off x="9291274" y="3392494"/>
            <a:ext cx="1290538" cy="778512"/>
          </a:xfrm>
          <a:prstGeom prst="bentConnector3">
            <a:avLst>
              <a:gd name="adj1" fmla="val 9036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/>
          <p:cNvCxnSpPr>
            <a:stCxn id="122" idx="2"/>
            <a:endCxn id="123" idx="0"/>
          </p:cNvCxnSpPr>
          <p:nvPr/>
        </p:nvCxnSpPr>
        <p:spPr>
          <a:xfrm>
            <a:off x="8391274" y="3572494"/>
            <a:ext cx="0" cy="999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/>
          <p:cNvCxnSpPr>
            <a:stCxn id="123" idx="2"/>
            <a:endCxn id="124" idx="0"/>
          </p:cNvCxnSpPr>
          <p:nvPr/>
        </p:nvCxnSpPr>
        <p:spPr>
          <a:xfrm>
            <a:off x="8391274" y="4032467"/>
            <a:ext cx="0" cy="999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/>
          <p:cNvCxnSpPr>
            <a:stCxn id="124" idx="2"/>
            <a:endCxn id="125" idx="0"/>
          </p:cNvCxnSpPr>
          <p:nvPr/>
        </p:nvCxnSpPr>
        <p:spPr>
          <a:xfrm>
            <a:off x="8391274" y="4492440"/>
            <a:ext cx="0" cy="9997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연결선 126"/>
          <p:cNvCxnSpPr>
            <a:stCxn id="125" idx="2"/>
          </p:cNvCxnSpPr>
          <p:nvPr/>
        </p:nvCxnSpPr>
        <p:spPr>
          <a:xfrm>
            <a:off x="8391274" y="4952414"/>
            <a:ext cx="0" cy="18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연결선: 꺾임 136"/>
          <p:cNvCxnSpPr>
            <a:cxnSpLocks/>
          </p:cNvCxnSpPr>
          <p:nvPr/>
        </p:nvCxnSpPr>
        <p:spPr>
          <a:xfrm rot="16200000" flipH="1">
            <a:off x="10146531" y="3477617"/>
            <a:ext cx="2019958" cy="1258773"/>
          </a:xfrm>
          <a:prstGeom prst="bentConnector3">
            <a:avLst>
              <a:gd name="adj1" fmla="val 817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직선 연결선 158"/>
          <p:cNvCxnSpPr>
            <a:stCxn id="88" idx="2"/>
          </p:cNvCxnSpPr>
          <p:nvPr/>
        </p:nvCxnSpPr>
        <p:spPr>
          <a:xfrm>
            <a:off x="9885244" y="4939613"/>
            <a:ext cx="0" cy="187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/>
          <p:cNvCxnSpPr>
            <a:stCxn id="131" idx="2"/>
          </p:cNvCxnSpPr>
          <p:nvPr/>
        </p:nvCxnSpPr>
        <p:spPr>
          <a:xfrm flipH="1">
            <a:off x="11070061" y="4949517"/>
            <a:ext cx="1" cy="1800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그룹 162"/>
          <p:cNvGrpSpPr/>
          <p:nvPr/>
        </p:nvGrpSpPr>
        <p:grpSpPr>
          <a:xfrm>
            <a:off x="10320490" y="1612622"/>
            <a:ext cx="1462260" cy="1395804"/>
            <a:chOff x="10297015" y="1494168"/>
            <a:chExt cx="1462260" cy="1395804"/>
          </a:xfrm>
        </p:grpSpPr>
        <p:sp>
          <p:nvSpPr>
            <p:cNvPr id="78" name="TextBox 77"/>
            <p:cNvSpPr txBox="1"/>
            <p:nvPr/>
          </p:nvSpPr>
          <p:spPr>
            <a:xfrm>
              <a:off x="10431668" y="1494168"/>
              <a:ext cx="11929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/>
                <a:t>Maria DB</a:t>
              </a:r>
              <a:endParaRPr lang="ko-KR" alt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0297015" y="1935865"/>
              <a:ext cx="146226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수면정보 데이터</a:t>
              </a:r>
              <a:endParaRPr lang="en-US" altLang="ko-KR" sz="1400"/>
            </a:p>
            <a:p>
              <a:r>
                <a:rPr lang="ko-KR" altLang="en-US" sz="1400"/>
                <a:t>외부상황 데이터</a:t>
              </a:r>
              <a:endParaRPr lang="en-US" altLang="ko-KR" sz="1400"/>
            </a:p>
            <a:p>
              <a:r>
                <a:rPr lang="ko-KR" altLang="en-US" sz="1400"/>
                <a:t>알람데이터</a:t>
              </a:r>
              <a:endParaRPr lang="en-US" altLang="ko-KR" sz="1400"/>
            </a:p>
            <a:p>
              <a:r>
                <a:rPr lang="ko-KR" altLang="en-US" sz="1400"/>
                <a:t>기타데이터</a:t>
              </a:r>
            </a:p>
          </p:txBody>
        </p:sp>
      </p:grpSp>
      <p:sp>
        <p:nvSpPr>
          <p:cNvPr id="164" name="TextBox 163"/>
          <p:cNvSpPr txBox="1"/>
          <p:nvPr/>
        </p:nvSpPr>
        <p:spPr>
          <a:xfrm>
            <a:off x="9554063" y="5104664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HTTP</a:t>
            </a:r>
            <a:endParaRPr lang="ko-KR" altLang="en-US" sz="1400"/>
          </a:p>
        </p:txBody>
      </p:sp>
      <p:sp>
        <p:nvSpPr>
          <p:cNvPr id="165" name="TextBox 164"/>
          <p:cNvSpPr txBox="1"/>
          <p:nvPr/>
        </p:nvSpPr>
        <p:spPr>
          <a:xfrm>
            <a:off x="9526885" y="1897360"/>
            <a:ext cx="423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DB</a:t>
            </a:r>
            <a:endParaRPr lang="ko-KR" altLang="en-US" sz="1400"/>
          </a:p>
        </p:txBody>
      </p:sp>
      <p:sp>
        <p:nvSpPr>
          <p:cNvPr id="171" name="직사각형 170"/>
          <p:cNvSpPr/>
          <p:nvPr/>
        </p:nvSpPr>
        <p:spPr>
          <a:xfrm>
            <a:off x="9383998" y="2305922"/>
            <a:ext cx="556889" cy="252447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172" name="직사각형 171"/>
          <p:cNvSpPr/>
          <p:nvPr/>
        </p:nvSpPr>
        <p:spPr>
          <a:xfrm>
            <a:off x="9460198" y="2382122"/>
            <a:ext cx="556889" cy="25244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173" name="직사각형 172"/>
          <p:cNvSpPr/>
          <p:nvPr/>
        </p:nvSpPr>
        <p:spPr>
          <a:xfrm>
            <a:off x="9536398" y="2458322"/>
            <a:ext cx="556889" cy="252447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cxnSp>
        <p:nvCxnSpPr>
          <p:cNvPr id="27" name="연결선: 꺾임 26"/>
          <p:cNvCxnSpPr>
            <a:stCxn id="53" idx="3"/>
            <a:endCxn id="122" idx="1"/>
          </p:cNvCxnSpPr>
          <p:nvPr/>
        </p:nvCxnSpPr>
        <p:spPr>
          <a:xfrm>
            <a:off x="7203849" y="3221528"/>
            <a:ext cx="287425" cy="170966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/>
          <p:cNvCxnSpPr>
            <a:stCxn id="53" idx="3"/>
            <a:endCxn id="123" idx="1"/>
          </p:cNvCxnSpPr>
          <p:nvPr/>
        </p:nvCxnSpPr>
        <p:spPr>
          <a:xfrm>
            <a:off x="7203849" y="3221528"/>
            <a:ext cx="287425" cy="630939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연결선: 꺾임 88"/>
          <p:cNvCxnSpPr>
            <a:stCxn id="57" idx="2"/>
            <a:endCxn id="95" idx="0"/>
          </p:cNvCxnSpPr>
          <p:nvPr/>
        </p:nvCxnSpPr>
        <p:spPr>
          <a:xfrm rot="5400000">
            <a:off x="5802874" y="1116331"/>
            <a:ext cx="333921" cy="421751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연결선: 꺾임 93"/>
          <p:cNvCxnSpPr>
            <a:cxnSpLocks/>
            <a:stCxn id="55" idx="2"/>
            <a:endCxn id="86" idx="0"/>
          </p:cNvCxnSpPr>
          <p:nvPr/>
        </p:nvCxnSpPr>
        <p:spPr>
          <a:xfrm rot="5400000">
            <a:off x="3191843" y="767228"/>
            <a:ext cx="335297" cy="1118582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직사각형 68"/>
          <p:cNvSpPr/>
          <p:nvPr/>
        </p:nvSpPr>
        <p:spPr>
          <a:xfrm>
            <a:off x="2445936" y="3056199"/>
            <a:ext cx="960167" cy="564512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>
                <a:latin typeface="+mj-lt"/>
              </a:rPr>
              <a:t>LED</a:t>
            </a:r>
            <a:r>
              <a:rPr lang="ko-KR" altLang="en-US" sz="1400">
                <a:latin typeface="+mj-lt"/>
              </a:rPr>
              <a:t> </a:t>
            </a:r>
            <a:endParaRPr lang="en-US" altLang="ko-KR" sz="1400">
              <a:latin typeface="+mj-lt"/>
            </a:endParaRPr>
          </a:p>
          <a:p>
            <a:pPr algn="ctr"/>
            <a:r>
              <a:rPr lang="ko-KR" altLang="en-US" sz="1400">
                <a:latin typeface="+mj-lt"/>
              </a:rPr>
              <a:t>제어모듈</a:t>
            </a:r>
          </a:p>
        </p:txBody>
      </p:sp>
      <p:sp>
        <p:nvSpPr>
          <p:cNvPr id="70" name="직사각형 69"/>
          <p:cNvSpPr/>
          <p:nvPr/>
        </p:nvSpPr>
        <p:spPr>
          <a:xfrm>
            <a:off x="3546266" y="3056199"/>
            <a:ext cx="960167" cy="564512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latin typeface="+mj-lt"/>
              </a:rPr>
              <a:t>부저  </a:t>
            </a:r>
            <a:endParaRPr lang="en-US" altLang="ko-KR" sz="1400">
              <a:latin typeface="+mj-lt"/>
            </a:endParaRPr>
          </a:p>
          <a:p>
            <a:pPr algn="ctr"/>
            <a:r>
              <a:rPr lang="ko-KR" altLang="en-US" sz="1400">
                <a:latin typeface="+mj-lt"/>
              </a:rPr>
              <a:t>제어모듈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297153" y="2720452"/>
            <a:ext cx="1145711" cy="3919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/>
              <a:t>액츄레이터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1258811" y="2683205"/>
            <a:ext cx="3390744" cy="1067790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178" name="직사각형 177"/>
          <p:cNvSpPr/>
          <p:nvPr/>
        </p:nvSpPr>
        <p:spPr>
          <a:xfrm>
            <a:off x="1345605" y="3056199"/>
            <a:ext cx="960167" cy="564512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>
                <a:latin typeface="+mj-lt"/>
              </a:rPr>
              <a:t>IR</a:t>
            </a:r>
            <a:r>
              <a:rPr lang="ko-KR" altLang="en-US" sz="1400">
                <a:latin typeface="+mj-lt"/>
              </a:rPr>
              <a:t> </a:t>
            </a:r>
            <a:endParaRPr lang="en-US" altLang="ko-KR" sz="1400">
              <a:latin typeface="+mj-lt"/>
            </a:endParaRPr>
          </a:p>
          <a:p>
            <a:pPr algn="ctr"/>
            <a:r>
              <a:rPr lang="ko-KR" altLang="en-US" sz="1400">
                <a:latin typeface="+mj-lt"/>
              </a:rPr>
              <a:t>제어모듈</a:t>
            </a:r>
          </a:p>
        </p:txBody>
      </p:sp>
      <p:sp>
        <p:nvSpPr>
          <p:cNvPr id="168" name="직사각형 167"/>
          <p:cNvSpPr/>
          <p:nvPr/>
        </p:nvSpPr>
        <p:spPr>
          <a:xfrm>
            <a:off x="953866" y="3928189"/>
            <a:ext cx="5685357" cy="1011841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1001691" y="3939119"/>
            <a:ext cx="1040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/>
              <a:t>침대 모듈</a:t>
            </a:r>
          </a:p>
        </p:txBody>
      </p:sp>
      <p:sp>
        <p:nvSpPr>
          <p:cNvPr id="170" name="직사각형 169"/>
          <p:cNvSpPr/>
          <p:nvPr/>
        </p:nvSpPr>
        <p:spPr>
          <a:xfrm>
            <a:off x="1100576" y="4270006"/>
            <a:ext cx="1267200" cy="583754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latin typeface="+mj-lt"/>
              </a:rPr>
              <a:t>사운드</a:t>
            </a:r>
            <a:endParaRPr lang="en-US" altLang="ko-KR" sz="1400">
              <a:latin typeface="+mj-lt"/>
            </a:endParaRPr>
          </a:p>
          <a:p>
            <a:pPr algn="ctr"/>
            <a:r>
              <a:rPr lang="ko-KR" altLang="en-US" sz="1400">
                <a:latin typeface="+mj-lt"/>
              </a:rPr>
              <a:t>측정모듈</a:t>
            </a:r>
            <a:endParaRPr lang="en-US" altLang="ko-KR" sz="1400">
              <a:latin typeface="+mj-lt"/>
            </a:endParaRPr>
          </a:p>
        </p:txBody>
      </p:sp>
      <p:sp>
        <p:nvSpPr>
          <p:cNvPr id="174" name="직사각형 173"/>
          <p:cNvSpPr/>
          <p:nvPr/>
        </p:nvSpPr>
        <p:spPr>
          <a:xfrm>
            <a:off x="2481962" y="4270006"/>
            <a:ext cx="1267200" cy="583754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latin typeface="+mj-lt"/>
              </a:rPr>
              <a:t>기울기 </a:t>
            </a:r>
            <a:endParaRPr lang="en-US" altLang="ko-KR" sz="1400">
              <a:latin typeface="+mj-lt"/>
            </a:endParaRPr>
          </a:p>
          <a:p>
            <a:pPr algn="ctr"/>
            <a:r>
              <a:rPr lang="ko-KR" altLang="en-US" sz="1400">
                <a:latin typeface="+mj-lt"/>
              </a:rPr>
              <a:t>측정모듈</a:t>
            </a:r>
            <a:endParaRPr lang="en-US" altLang="ko-KR" sz="1400">
              <a:latin typeface="+mj-lt"/>
            </a:endParaRPr>
          </a:p>
        </p:txBody>
      </p:sp>
      <p:sp>
        <p:nvSpPr>
          <p:cNvPr id="175" name="직사각형 174"/>
          <p:cNvSpPr/>
          <p:nvPr/>
        </p:nvSpPr>
        <p:spPr>
          <a:xfrm>
            <a:off x="3863348" y="4270006"/>
            <a:ext cx="1267200" cy="583754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latin typeface="+mj-lt"/>
              </a:rPr>
              <a:t>온습도 </a:t>
            </a:r>
            <a:endParaRPr lang="en-US" altLang="ko-KR" sz="1400">
              <a:latin typeface="+mj-lt"/>
            </a:endParaRPr>
          </a:p>
          <a:p>
            <a:pPr algn="ctr"/>
            <a:r>
              <a:rPr lang="ko-KR" altLang="en-US" sz="1400">
                <a:latin typeface="+mj-lt"/>
              </a:rPr>
              <a:t>측정모듈</a:t>
            </a:r>
            <a:endParaRPr lang="en-US" altLang="ko-KR" sz="1400">
              <a:latin typeface="+mj-lt"/>
            </a:endParaRPr>
          </a:p>
        </p:txBody>
      </p:sp>
      <p:sp>
        <p:nvSpPr>
          <p:cNvPr id="179" name="직사각형 178"/>
          <p:cNvSpPr/>
          <p:nvPr/>
        </p:nvSpPr>
        <p:spPr>
          <a:xfrm>
            <a:off x="5244733" y="4270006"/>
            <a:ext cx="1267200" cy="583754"/>
          </a:xfrm>
          <a:prstGeom prst="rect">
            <a:avLst/>
          </a:prstGeom>
          <a:noFill/>
          <a:ln w="190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latin typeface="+mj-lt"/>
              </a:rPr>
              <a:t>압력 감지</a:t>
            </a:r>
            <a:endParaRPr lang="en-US" altLang="ko-KR" sz="1400">
              <a:latin typeface="+mj-lt"/>
            </a:endParaRPr>
          </a:p>
          <a:p>
            <a:pPr algn="ctr"/>
            <a:r>
              <a:rPr lang="ko-KR" altLang="en-US" sz="1400">
                <a:latin typeface="+mj-lt"/>
              </a:rPr>
              <a:t> 모듈</a:t>
            </a:r>
            <a:endParaRPr lang="en-US" altLang="ko-KR" sz="1400">
              <a:latin typeface="+mj-lt"/>
            </a:endParaRPr>
          </a:p>
        </p:txBody>
      </p:sp>
      <p:cxnSp>
        <p:nvCxnSpPr>
          <p:cNvPr id="187" name="직선 연결선 186"/>
          <p:cNvCxnSpPr>
            <a:cxnSpLocks/>
          </p:cNvCxnSpPr>
          <p:nvPr/>
        </p:nvCxnSpPr>
        <p:spPr>
          <a:xfrm flipH="1">
            <a:off x="4649554" y="3221528"/>
            <a:ext cx="216000" cy="0"/>
          </a:xfrm>
          <a:prstGeom prst="line">
            <a:avLst/>
          </a:prstGeom>
          <a:ln w="50800" cmpd="dbl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직선 연결선 188"/>
          <p:cNvCxnSpPr>
            <a:cxnSpLocks/>
          </p:cNvCxnSpPr>
          <p:nvPr/>
        </p:nvCxnSpPr>
        <p:spPr>
          <a:xfrm flipH="1">
            <a:off x="2872580" y="2525946"/>
            <a:ext cx="0" cy="144000"/>
          </a:xfrm>
          <a:prstGeom prst="line">
            <a:avLst/>
          </a:prstGeom>
          <a:ln w="50800" cmpd="dbl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직선 연결선 191"/>
          <p:cNvCxnSpPr>
            <a:cxnSpLocks/>
          </p:cNvCxnSpPr>
          <p:nvPr/>
        </p:nvCxnSpPr>
        <p:spPr>
          <a:xfrm flipH="1">
            <a:off x="2872580" y="3750994"/>
            <a:ext cx="0" cy="180119"/>
          </a:xfrm>
          <a:prstGeom prst="line">
            <a:avLst/>
          </a:prstGeom>
          <a:ln w="50800" cmpd="dbl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직선 연결선 197"/>
          <p:cNvCxnSpPr/>
          <p:nvPr/>
        </p:nvCxnSpPr>
        <p:spPr>
          <a:xfrm>
            <a:off x="1100576" y="2529070"/>
            <a:ext cx="0" cy="1404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연결선: 꺾임 203"/>
          <p:cNvCxnSpPr>
            <a:cxnSpLocks/>
            <a:stCxn id="95" idx="3"/>
            <a:endCxn id="53" idx="1"/>
          </p:cNvCxnSpPr>
          <p:nvPr/>
        </p:nvCxnSpPr>
        <p:spPr>
          <a:xfrm>
            <a:off x="6639224" y="2622581"/>
            <a:ext cx="204625" cy="59894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연결선: 꺾임 214"/>
          <p:cNvCxnSpPr>
            <a:stCxn id="168" idx="3"/>
            <a:endCxn id="53" idx="1"/>
          </p:cNvCxnSpPr>
          <p:nvPr/>
        </p:nvCxnSpPr>
        <p:spPr>
          <a:xfrm flipV="1">
            <a:off x="6639223" y="3221528"/>
            <a:ext cx="204626" cy="1212582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연결선: 꺾임 216"/>
          <p:cNvCxnSpPr>
            <a:stCxn id="86" idx="3"/>
            <a:endCxn id="95" idx="1"/>
          </p:cNvCxnSpPr>
          <p:nvPr/>
        </p:nvCxnSpPr>
        <p:spPr>
          <a:xfrm>
            <a:off x="4649554" y="2008968"/>
            <a:ext cx="229137" cy="613613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직선 연결선 218"/>
          <p:cNvCxnSpPr>
            <a:stCxn id="53" idx="2"/>
          </p:cNvCxnSpPr>
          <p:nvPr/>
        </p:nvCxnSpPr>
        <p:spPr>
          <a:xfrm flipH="1">
            <a:off x="7016882" y="4948888"/>
            <a:ext cx="0" cy="18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300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/>
          <p:cNvGrpSpPr/>
          <p:nvPr/>
        </p:nvGrpSpPr>
        <p:grpSpPr>
          <a:xfrm>
            <a:off x="529752" y="237931"/>
            <a:ext cx="2464136" cy="844386"/>
            <a:chOff x="529752" y="237931"/>
            <a:chExt cx="2464136" cy="844386"/>
          </a:xfrm>
        </p:grpSpPr>
        <p:sp>
          <p:nvSpPr>
            <p:cNvPr id="4" name="TextBox 3"/>
            <p:cNvSpPr txBox="1"/>
            <p:nvPr/>
          </p:nvSpPr>
          <p:spPr>
            <a:xfrm>
              <a:off x="1012256" y="237931"/>
              <a:ext cx="149912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>
                  <a:solidFill>
                    <a:srgbClr val="0000FF"/>
                  </a:solidFill>
                </a:rPr>
                <a:t>밴드</a:t>
              </a:r>
              <a:r>
                <a:rPr lang="ko-KR" altLang="en-US" sz="1600" b="1"/>
                <a:t> 수면관리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프로그램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9752" y="805318"/>
              <a:ext cx="24641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심박센서</a:t>
              </a:r>
              <a:r>
                <a:rPr lang="en-US" altLang="ko-KR" sz="1200" b="1">
                  <a:solidFill>
                    <a:srgbClr val="FF0000"/>
                  </a:solidFill>
                </a:rPr>
                <a:t>, *LED, *</a:t>
              </a:r>
              <a:r>
                <a:rPr lang="ko-KR" altLang="en-US" sz="1200" b="1">
                  <a:solidFill>
                    <a:srgbClr val="FF0000"/>
                  </a:solidFill>
                </a:rPr>
                <a:t>기울기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터치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3420325" y="237931"/>
            <a:ext cx="2462534" cy="861774"/>
            <a:chOff x="3569620" y="237931"/>
            <a:chExt cx="2462534" cy="861774"/>
          </a:xfrm>
        </p:grpSpPr>
        <p:sp>
          <p:nvSpPr>
            <p:cNvPr id="5" name="TextBox 4"/>
            <p:cNvSpPr txBox="1"/>
            <p:nvPr/>
          </p:nvSpPr>
          <p:spPr>
            <a:xfrm>
              <a:off x="4046514" y="237931"/>
              <a:ext cx="15087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>
                  <a:solidFill>
                    <a:srgbClr val="00B050"/>
                  </a:solidFill>
                </a:rPr>
                <a:t>침대</a:t>
              </a:r>
              <a:r>
                <a:rPr lang="ko-KR" altLang="en-US" sz="1600" b="1"/>
                <a:t> 수면관리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프로그램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569620" y="822706"/>
              <a:ext cx="24625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사운드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기울기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압력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온습도</a:t>
              </a: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6454663" y="237931"/>
            <a:ext cx="2164375" cy="844385"/>
            <a:chOff x="6762574" y="237931"/>
            <a:chExt cx="2164375" cy="844385"/>
          </a:xfrm>
        </p:grpSpPr>
        <p:sp>
          <p:nvSpPr>
            <p:cNvPr id="6" name="TextBox 5"/>
            <p:cNvSpPr txBox="1"/>
            <p:nvPr/>
          </p:nvSpPr>
          <p:spPr>
            <a:xfrm>
              <a:off x="7090389" y="237931"/>
              <a:ext cx="15087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>
                  <a:solidFill>
                    <a:srgbClr val="FF0000"/>
                  </a:solidFill>
                </a:rPr>
                <a:t>외부센서</a:t>
              </a:r>
              <a:r>
                <a:rPr lang="ko-KR" altLang="en-US" sz="1600" b="1"/>
                <a:t> 탐지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프로그램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762574" y="805317"/>
              <a:ext cx="21643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버튼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장애물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화염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조도</a:t>
              </a: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9898303" y="237931"/>
            <a:ext cx="1069524" cy="844384"/>
            <a:chOff x="10122242" y="237931"/>
            <a:chExt cx="1069524" cy="844384"/>
          </a:xfrm>
        </p:grpSpPr>
        <p:sp>
          <p:nvSpPr>
            <p:cNvPr id="7" name="TextBox 6"/>
            <p:cNvSpPr txBox="1"/>
            <p:nvPr/>
          </p:nvSpPr>
          <p:spPr>
            <a:xfrm>
              <a:off x="10134265" y="237931"/>
              <a:ext cx="10454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/>
                <a:t>통합관리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서버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122242" y="805316"/>
              <a:ext cx="10695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수면관리</a:t>
              </a:r>
              <a:r>
                <a:rPr lang="en-US" altLang="ko-KR" sz="1200" b="1">
                  <a:solidFill>
                    <a:srgbClr val="FF0000"/>
                  </a:solidFill>
                </a:rPr>
                <a:t>DB</a:t>
              </a:r>
              <a:endParaRPr lang="ko-KR" altLang="en-US" sz="1200" b="1">
                <a:solidFill>
                  <a:srgbClr val="FF0000"/>
                </a:solidFill>
              </a:endParaRPr>
            </a:p>
          </p:txBody>
        </p:sp>
      </p:grpSp>
      <p:cxnSp>
        <p:nvCxnSpPr>
          <p:cNvPr id="19" name="직선 연결선 18"/>
          <p:cNvCxnSpPr>
            <a:stCxn id="11" idx="2"/>
          </p:cNvCxnSpPr>
          <p:nvPr/>
        </p:nvCxnSpPr>
        <p:spPr>
          <a:xfrm>
            <a:off x="1761820" y="1082317"/>
            <a:ext cx="0" cy="561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>
            <a:cxnSpLocks/>
            <a:stCxn id="13" idx="2"/>
          </p:cNvCxnSpPr>
          <p:nvPr/>
        </p:nvCxnSpPr>
        <p:spPr>
          <a:xfrm>
            <a:off x="4651592" y="1099705"/>
            <a:ext cx="0" cy="558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>
            <a:cxnSpLocks/>
            <a:stCxn id="14" idx="2"/>
          </p:cNvCxnSpPr>
          <p:nvPr/>
        </p:nvCxnSpPr>
        <p:spPr>
          <a:xfrm>
            <a:off x="7536851" y="1082316"/>
            <a:ext cx="0" cy="558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>
            <a:cxnSpLocks/>
            <a:stCxn id="15" idx="2"/>
          </p:cNvCxnSpPr>
          <p:nvPr/>
        </p:nvCxnSpPr>
        <p:spPr>
          <a:xfrm>
            <a:off x="10433065" y="1082315"/>
            <a:ext cx="0" cy="558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순서도: 자기 디스크 28"/>
          <p:cNvSpPr/>
          <p:nvPr/>
        </p:nvSpPr>
        <p:spPr>
          <a:xfrm>
            <a:off x="10507186" y="3295548"/>
            <a:ext cx="288000" cy="198000"/>
          </a:xfrm>
          <a:prstGeom prst="flowChartMagneticDisk">
            <a:avLst/>
          </a:prstGeom>
          <a:noFill/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cxnSp>
        <p:nvCxnSpPr>
          <p:cNvPr id="35" name="직선 화살표 연결선 34"/>
          <p:cNvCxnSpPr>
            <a:cxnSpLocks/>
          </p:cNvCxnSpPr>
          <p:nvPr/>
        </p:nvCxnSpPr>
        <p:spPr>
          <a:xfrm>
            <a:off x="7546987" y="3378066"/>
            <a:ext cx="2880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239032" y="3221115"/>
            <a:ext cx="1523174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400"/>
              <a:t>활성화 시간 저장</a:t>
            </a:r>
            <a:endParaRPr lang="en-US" altLang="ko-KR" sz="1400"/>
          </a:p>
        </p:txBody>
      </p:sp>
      <p:cxnSp>
        <p:nvCxnSpPr>
          <p:cNvPr id="27" name="직선 화살표 연결선 26"/>
          <p:cNvCxnSpPr>
            <a:cxnSpLocks/>
          </p:cNvCxnSpPr>
          <p:nvPr/>
        </p:nvCxnSpPr>
        <p:spPr>
          <a:xfrm>
            <a:off x="4648987" y="2381883"/>
            <a:ext cx="5778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</p:cNvCxnSpPr>
          <p:nvPr/>
        </p:nvCxnSpPr>
        <p:spPr>
          <a:xfrm>
            <a:off x="1768987" y="1833566"/>
            <a:ext cx="8658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cxnSpLocks/>
          </p:cNvCxnSpPr>
          <p:nvPr/>
        </p:nvCxnSpPr>
        <p:spPr>
          <a:xfrm>
            <a:off x="7553798" y="5690228"/>
            <a:ext cx="2880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/>
          <p:cNvGrpSpPr/>
          <p:nvPr/>
        </p:nvGrpSpPr>
        <p:grpSpPr>
          <a:xfrm>
            <a:off x="1279487" y="1352133"/>
            <a:ext cx="2078457" cy="463766"/>
            <a:chOff x="1282318" y="1244364"/>
            <a:chExt cx="2078457" cy="463766"/>
          </a:xfrm>
        </p:grpSpPr>
        <p:sp>
          <p:nvSpPr>
            <p:cNvPr id="2" name="순서도: 데이터 1"/>
            <p:cNvSpPr/>
            <p:nvPr/>
          </p:nvSpPr>
          <p:spPr>
            <a:xfrm>
              <a:off x="1817079" y="1455241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17" name="왼쪽 대괄호 16"/>
            <p:cNvSpPr/>
            <p:nvPr/>
          </p:nvSpPr>
          <p:spPr>
            <a:xfrm>
              <a:off x="1282318" y="1244364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070037" y="1400353"/>
              <a:ext cx="12907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수면정보 저장</a:t>
              </a:r>
              <a:endParaRPr lang="en-US" altLang="ko-KR" sz="1400"/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4185029" y="1906123"/>
            <a:ext cx="2078457" cy="463766"/>
            <a:chOff x="4195833" y="1299718"/>
            <a:chExt cx="2078457" cy="463766"/>
          </a:xfrm>
        </p:grpSpPr>
        <p:sp>
          <p:nvSpPr>
            <p:cNvPr id="42" name="순서도: 데이터 41"/>
            <p:cNvSpPr/>
            <p:nvPr/>
          </p:nvSpPr>
          <p:spPr>
            <a:xfrm>
              <a:off x="4730594" y="1510595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43" name="왼쪽 대괄호 42"/>
            <p:cNvSpPr/>
            <p:nvPr/>
          </p:nvSpPr>
          <p:spPr>
            <a:xfrm>
              <a:off x="4195833" y="1299718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983552" y="1455707"/>
              <a:ext cx="12907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수면정보 저장</a:t>
              </a:r>
              <a:endParaRPr lang="en-US" altLang="ko-KR" sz="1400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8351747" y="1571956"/>
            <a:ext cx="1327608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수면정보 전송</a:t>
            </a:r>
            <a:endParaRPr lang="en-US" altLang="ko-KR" sz="1400"/>
          </a:p>
          <a:p>
            <a:pPr algn="ctr"/>
            <a:r>
              <a:rPr lang="en-US" altLang="ko-KR" sz="1400"/>
              <a:t>(5</a:t>
            </a:r>
            <a:r>
              <a:rPr lang="ko-KR" altLang="en-US" sz="1400"/>
              <a:t>분마다 전송</a:t>
            </a:r>
            <a:r>
              <a:rPr lang="en-US" altLang="ko-KR" sz="1400"/>
              <a:t>)</a:t>
            </a:r>
          </a:p>
        </p:txBody>
      </p:sp>
      <p:cxnSp>
        <p:nvCxnSpPr>
          <p:cNvPr id="51" name="직선 화살표 연결선 50"/>
          <p:cNvCxnSpPr>
            <a:cxnSpLocks/>
          </p:cNvCxnSpPr>
          <p:nvPr/>
        </p:nvCxnSpPr>
        <p:spPr>
          <a:xfrm>
            <a:off x="4648987" y="4707956"/>
            <a:ext cx="5778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/>
          <p:cNvCxnSpPr>
            <a:cxnSpLocks/>
          </p:cNvCxnSpPr>
          <p:nvPr/>
        </p:nvCxnSpPr>
        <p:spPr>
          <a:xfrm>
            <a:off x="1759656" y="4168969"/>
            <a:ext cx="8658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그룹 52"/>
          <p:cNvGrpSpPr/>
          <p:nvPr/>
        </p:nvGrpSpPr>
        <p:grpSpPr>
          <a:xfrm>
            <a:off x="1294881" y="3682786"/>
            <a:ext cx="2078457" cy="463766"/>
            <a:chOff x="1282318" y="1244364"/>
            <a:chExt cx="2078457" cy="463766"/>
          </a:xfrm>
        </p:grpSpPr>
        <p:sp>
          <p:nvSpPr>
            <p:cNvPr id="54" name="순서도: 데이터 53"/>
            <p:cNvSpPr/>
            <p:nvPr/>
          </p:nvSpPr>
          <p:spPr>
            <a:xfrm>
              <a:off x="1817079" y="1455241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5" name="왼쪽 대괄호 54"/>
            <p:cNvSpPr/>
            <p:nvPr/>
          </p:nvSpPr>
          <p:spPr>
            <a:xfrm>
              <a:off x="1282318" y="1244364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070037" y="1400353"/>
              <a:ext cx="12907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수면정보 저장</a:t>
              </a:r>
              <a:endParaRPr lang="en-US" altLang="ko-KR" sz="1400"/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4172430" y="4236776"/>
            <a:ext cx="2078457" cy="463766"/>
            <a:chOff x="4195833" y="1299718"/>
            <a:chExt cx="2078457" cy="463766"/>
          </a:xfrm>
        </p:grpSpPr>
        <p:sp>
          <p:nvSpPr>
            <p:cNvPr id="58" name="순서도: 데이터 57"/>
            <p:cNvSpPr/>
            <p:nvPr/>
          </p:nvSpPr>
          <p:spPr>
            <a:xfrm>
              <a:off x="4730594" y="1510595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9" name="왼쪽 대괄호 58"/>
            <p:cNvSpPr/>
            <p:nvPr/>
          </p:nvSpPr>
          <p:spPr>
            <a:xfrm>
              <a:off x="4195833" y="1299718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983552" y="1455707"/>
              <a:ext cx="12907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수면정보 저장</a:t>
              </a:r>
              <a:endParaRPr lang="en-US" altLang="ko-KR" sz="1400"/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8356853" y="4554067"/>
            <a:ext cx="128753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400"/>
              <a:t>수면정보 전송</a:t>
            </a:r>
            <a:endParaRPr lang="en-US" altLang="ko-KR" sz="1400"/>
          </a:p>
        </p:txBody>
      </p:sp>
      <p:sp>
        <p:nvSpPr>
          <p:cNvPr id="63" name="순서도: 자기 디스크 62"/>
          <p:cNvSpPr/>
          <p:nvPr/>
        </p:nvSpPr>
        <p:spPr>
          <a:xfrm>
            <a:off x="10507186" y="4090644"/>
            <a:ext cx="288000" cy="198000"/>
          </a:xfrm>
          <a:prstGeom prst="flowChartMagneticDisk">
            <a:avLst/>
          </a:prstGeom>
          <a:noFill/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64" name="순서도: 자기 디스크 63"/>
          <p:cNvSpPr/>
          <p:nvPr/>
        </p:nvSpPr>
        <p:spPr>
          <a:xfrm>
            <a:off x="10507186" y="4608955"/>
            <a:ext cx="288000" cy="198000"/>
          </a:xfrm>
          <a:prstGeom prst="flowChartMagneticDisk">
            <a:avLst/>
          </a:prstGeom>
          <a:noFill/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grpSp>
        <p:nvGrpSpPr>
          <p:cNvPr id="68" name="그룹 67"/>
          <p:cNvGrpSpPr/>
          <p:nvPr/>
        </p:nvGrpSpPr>
        <p:grpSpPr>
          <a:xfrm>
            <a:off x="7057330" y="4837775"/>
            <a:ext cx="2479208" cy="463766"/>
            <a:chOff x="4195833" y="1299718"/>
            <a:chExt cx="2479208" cy="463766"/>
          </a:xfrm>
        </p:grpSpPr>
        <p:sp>
          <p:nvSpPr>
            <p:cNvPr id="69" name="순서도: 데이터 68"/>
            <p:cNvSpPr/>
            <p:nvPr/>
          </p:nvSpPr>
          <p:spPr>
            <a:xfrm>
              <a:off x="4730594" y="1510595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70" name="왼쪽 대괄호 69"/>
            <p:cNvSpPr/>
            <p:nvPr/>
          </p:nvSpPr>
          <p:spPr>
            <a:xfrm>
              <a:off x="4195833" y="1299718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983552" y="1455707"/>
              <a:ext cx="16914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외부환경 정보 저장</a:t>
              </a:r>
              <a:endParaRPr lang="en-US" altLang="ko-KR" sz="1400"/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8351747" y="2117000"/>
            <a:ext cx="1327608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수면정보 전송</a:t>
            </a:r>
            <a:endParaRPr lang="en-US" altLang="ko-KR" sz="1400"/>
          </a:p>
          <a:p>
            <a:pPr algn="ctr"/>
            <a:r>
              <a:rPr lang="en-US" altLang="ko-KR" sz="1400"/>
              <a:t>(5</a:t>
            </a:r>
            <a:r>
              <a:rPr lang="ko-KR" altLang="en-US" sz="1400"/>
              <a:t>분마다 전송</a:t>
            </a:r>
            <a:r>
              <a:rPr lang="en-US" altLang="ko-KR" sz="1400"/>
              <a:t>)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8354518" y="3917235"/>
            <a:ext cx="1327608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수면정보 전송</a:t>
            </a:r>
            <a:endParaRPr lang="en-US" altLang="ko-KR" sz="1400"/>
          </a:p>
          <a:p>
            <a:pPr algn="ctr"/>
            <a:r>
              <a:rPr lang="en-US" altLang="ko-KR" sz="1400"/>
              <a:t>(5</a:t>
            </a:r>
            <a:r>
              <a:rPr lang="ko-KR" altLang="en-US" sz="1400"/>
              <a:t>분마다 전송</a:t>
            </a:r>
            <a:r>
              <a:rPr lang="en-US" altLang="ko-KR" sz="1400"/>
              <a:t>)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8336815" y="4456613"/>
            <a:ext cx="1327608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수면정보 전송</a:t>
            </a:r>
            <a:endParaRPr lang="en-US" altLang="ko-KR" sz="1400"/>
          </a:p>
          <a:p>
            <a:pPr algn="ctr"/>
            <a:r>
              <a:rPr lang="en-US" altLang="ko-KR" sz="1400"/>
              <a:t>(5</a:t>
            </a:r>
            <a:r>
              <a:rPr lang="ko-KR" altLang="en-US" sz="1400"/>
              <a:t>분마다 전송</a:t>
            </a:r>
            <a:r>
              <a:rPr lang="en-US" altLang="ko-KR" sz="1400"/>
              <a:t>)</a:t>
            </a:r>
          </a:p>
        </p:txBody>
      </p:sp>
      <p:sp>
        <p:nvSpPr>
          <p:cNvPr id="82" name="순서도: 자기 디스크 81"/>
          <p:cNvSpPr/>
          <p:nvPr/>
        </p:nvSpPr>
        <p:spPr>
          <a:xfrm>
            <a:off x="10513997" y="5603492"/>
            <a:ext cx="288000" cy="198000"/>
          </a:xfrm>
          <a:prstGeom prst="flowChartMagneticDisk">
            <a:avLst/>
          </a:prstGeom>
          <a:noFill/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grpSp>
        <p:nvGrpSpPr>
          <p:cNvPr id="85" name="그룹 84"/>
          <p:cNvGrpSpPr/>
          <p:nvPr/>
        </p:nvGrpSpPr>
        <p:grpSpPr>
          <a:xfrm>
            <a:off x="7046844" y="2697363"/>
            <a:ext cx="2304481" cy="463766"/>
            <a:chOff x="4195833" y="1299718"/>
            <a:chExt cx="2304481" cy="463766"/>
          </a:xfrm>
        </p:grpSpPr>
        <p:sp>
          <p:nvSpPr>
            <p:cNvPr id="86" name="순서도: 데이터 85"/>
            <p:cNvSpPr/>
            <p:nvPr/>
          </p:nvSpPr>
          <p:spPr>
            <a:xfrm>
              <a:off x="4730594" y="1510595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87" name="왼쪽 대괄호 86"/>
            <p:cNvSpPr/>
            <p:nvPr/>
          </p:nvSpPr>
          <p:spPr>
            <a:xfrm>
              <a:off x="4195833" y="1299718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4983552" y="1455707"/>
              <a:ext cx="15167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수면 모드 활성화</a:t>
              </a:r>
              <a:endParaRPr lang="en-US" altLang="ko-KR" sz="1400"/>
            </a:p>
          </p:txBody>
        </p:sp>
      </p:grpSp>
      <p:sp>
        <p:nvSpPr>
          <p:cNvPr id="91" name="TextBox 90"/>
          <p:cNvSpPr txBox="1"/>
          <p:nvPr/>
        </p:nvSpPr>
        <p:spPr>
          <a:xfrm>
            <a:off x="5521609" y="2668495"/>
            <a:ext cx="15167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/>
              <a:t>활성화 버튼 감지</a:t>
            </a:r>
            <a:endParaRPr lang="en-US" altLang="ko-KR" sz="1400"/>
          </a:p>
        </p:txBody>
      </p:sp>
      <p:cxnSp>
        <p:nvCxnSpPr>
          <p:cNvPr id="94" name="직선 화살표 연결선 93"/>
          <p:cNvCxnSpPr>
            <a:cxnSpLocks/>
          </p:cNvCxnSpPr>
          <p:nvPr/>
        </p:nvCxnSpPr>
        <p:spPr>
          <a:xfrm flipH="1">
            <a:off x="7544467" y="6187868"/>
            <a:ext cx="2880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8216112" y="5965930"/>
            <a:ext cx="1656223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경보 발생</a:t>
            </a:r>
            <a:endParaRPr lang="en-US" altLang="ko-KR" sz="1400"/>
          </a:p>
          <a:p>
            <a:pPr algn="ctr"/>
            <a:r>
              <a:rPr lang="en-US" altLang="ko-KR" sz="1400"/>
              <a:t>(10</a:t>
            </a:r>
            <a:r>
              <a:rPr lang="ko-KR" altLang="en-US" sz="1400"/>
              <a:t>초 후 자동종료</a:t>
            </a:r>
            <a:r>
              <a:rPr lang="en-US" altLang="ko-KR" sz="1400"/>
              <a:t>)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8263982" y="5437415"/>
            <a:ext cx="1516762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위기상황 발생 시</a:t>
            </a:r>
            <a:endParaRPr lang="en-US" altLang="ko-KR" sz="1400"/>
          </a:p>
          <a:p>
            <a:pPr algn="ctr"/>
            <a:r>
              <a:rPr lang="ko-KR" altLang="en-US" sz="1400"/>
              <a:t>상태 저장</a:t>
            </a:r>
            <a:endParaRPr lang="en-US" altLang="ko-KR" sz="1400"/>
          </a:p>
        </p:txBody>
      </p:sp>
      <p:grpSp>
        <p:nvGrpSpPr>
          <p:cNvPr id="98" name="그룹 97"/>
          <p:cNvGrpSpPr/>
          <p:nvPr/>
        </p:nvGrpSpPr>
        <p:grpSpPr>
          <a:xfrm>
            <a:off x="6278750" y="3607671"/>
            <a:ext cx="1601341" cy="428299"/>
            <a:chOff x="3417253" y="1280296"/>
            <a:chExt cx="1601341" cy="428299"/>
          </a:xfrm>
        </p:grpSpPr>
        <p:sp>
          <p:nvSpPr>
            <p:cNvPr id="99" name="순서도: 데이터 98"/>
            <p:cNvSpPr/>
            <p:nvPr/>
          </p:nvSpPr>
          <p:spPr>
            <a:xfrm>
              <a:off x="4730594" y="1510595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100" name="왼쪽 대괄호 99"/>
            <p:cNvSpPr/>
            <p:nvPr/>
          </p:nvSpPr>
          <p:spPr>
            <a:xfrm>
              <a:off x="4195833" y="1299718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3417253" y="1280296"/>
              <a:ext cx="8098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/>
                <a:t>LED on</a:t>
              </a:r>
            </a:p>
          </p:txBody>
        </p:sp>
      </p:grpSp>
      <p:sp>
        <p:nvSpPr>
          <p:cNvPr id="103" name="직사각형 102"/>
          <p:cNvSpPr/>
          <p:nvPr/>
        </p:nvSpPr>
        <p:spPr>
          <a:xfrm>
            <a:off x="418393" y="5421551"/>
            <a:ext cx="10649992" cy="1043167"/>
          </a:xfrm>
          <a:prstGeom prst="rect">
            <a:avLst/>
          </a:prstGeom>
          <a:solidFill>
            <a:srgbClr val="FF99FF">
              <a:alpha val="25000"/>
            </a:srgbClr>
          </a:solidFill>
          <a:ln w="19050">
            <a:noFill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104" name="직사각형 103"/>
          <p:cNvSpPr/>
          <p:nvPr/>
        </p:nvSpPr>
        <p:spPr>
          <a:xfrm>
            <a:off x="418393" y="1108521"/>
            <a:ext cx="10649992" cy="4219226"/>
          </a:xfrm>
          <a:prstGeom prst="rect">
            <a:avLst/>
          </a:prstGeom>
          <a:solidFill>
            <a:srgbClr val="CCCCFF">
              <a:alpha val="40000"/>
            </a:srgbClr>
          </a:solidFill>
          <a:ln w="19050">
            <a:noFill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106729" y="4948837"/>
            <a:ext cx="17075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/>
              <a:t>수면 모드 활성화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02634" y="6150596"/>
            <a:ext cx="17075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/>
              <a:t>보안 이벤트 발생</a:t>
            </a:r>
          </a:p>
        </p:txBody>
      </p:sp>
    </p:spTree>
    <p:extLst>
      <p:ext uri="{BB962C8B-B14F-4D97-AF65-F5344CB8AC3E}">
        <p14:creationId xmlns:p14="http://schemas.microsoft.com/office/powerpoint/2010/main" val="2255006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/>
          <p:cNvGrpSpPr/>
          <p:nvPr/>
        </p:nvGrpSpPr>
        <p:grpSpPr>
          <a:xfrm>
            <a:off x="529752" y="-20214"/>
            <a:ext cx="2464136" cy="844386"/>
            <a:chOff x="529752" y="237931"/>
            <a:chExt cx="2464136" cy="844386"/>
          </a:xfrm>
        </p:grpSpPr>
        <p:sp>
          <p:nvSpPr>
            <p:cNvPr id="4" name="TextBox 3"/>
            <p:cNvSpPr txBox="1"/>
            <p:nvPr/>
          </p:nvSpPr>
          <p:spPr>
            <a:xfrm>
              <a:off x="1012256" y="237931"/>
              <a:ext cx="149912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>
                  <a:solidFill>
                    <a:srgbClr val="0000FF"/>
                  </a:solidFill>
                </a:rPr>
                <a:t>밴드</a:t>
              </a:r>
              <a:r>
                <a:rPr lang="ko-KR" altLang="en-US" sz="1600" b="1"/>
                <a:t> 수면관리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프로그램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9752" y="805318"/>
              <a:ext cx="24641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심박센서</a:t>
              </a:r>
              <a:r>
                <a:rPr lang="en-US" altLang="ko-KR" sz="1200" b="1">
                  <a:solidFill>
                    <a:srgbClr val="FF0000"/>
                  </a:solidFill>
                </a:rPr>
                <a:t>, *LED, *</a:t>
              </a:r>
              <a:r>
                <a:rPr lang="ko-KR" altLang="en-US" sz="1200" b="1">
                  <a:solidFill>
                    <a:srgbClr val="FF0000"/>
                  </a:solidFill>
                </a:rPr>
                <a:t>기울기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터치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3420325" y="-20214"/>
            <a:ext cx="2462534" cy="861774"/>
            <a:chOff x="3569620" y="237931"/>
            <a:chExt cx="2462534" cy="861774"/>
          </a:xfrm>
        </p:grpSpPr>
        <p:sp>
          <p:nvSpPr>
            <p:cNvPr id="5" name="TextBox 4"/>
            <p:cNvSpPr txBox="1"/>
            <p:nvPr/>
          </p:nvSpPr>
          <p:spPr>
            <a:xfrm>
              <a:off x="4046514" y="237931"/>
              <a:ext cx="15087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>
                  <a:solidFill>
                    <a:srgbClr val="00B050"/>
                  </a:solidFill>
                </a:rPr>
                <a:t>침대</a:t>
              </a:r>
              <a:r>
                <a:rPr lang="ko-KR" altLang="en-US" sz="1600" b="1"/>
                <a:t> 수면관리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프로그램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569620" y="822706"/>
              <a:ext cx="24625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사운드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기울기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압력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온습도</a:t>
              </a: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6454663" y="-20214"/>
            <a:ext cx="2164375" cy="844385"/>
            <a:chOff x="6762574" y="237931"/>
            <a:chExt cx="2164375" cy="844385"/>
          </a:xfrm>
        </p:grpSpPr>
        <p:sp>
          <p:nvSpPr>
            <p:cNvPr id="6" name="TextBox 5"/>
            <p:cNvSpPr txBox="1"/>
            <p:nvPr/>
          </p:nvSpPr>
          <p:spPr>
            <a:xfrm>
              <a:off x="7090389" y="237931"/>
              <a:ext cx="15087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>
                  <a:solidFill>
                    <a:srgbClr val="FF0000"/>
                  </a:solidFill>
                </a:rPr>
                <a:t>외부센서</a:t>
              </a:r>
              <a:r>
                <a:rPr lang="ko-KR" altLang="en-US" sz="1600" b="1"/>
                <a:t> 탐지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프로그램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762574" y="805317"/>
              <a:ext cx="21643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버튼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장애물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화염</a:t>
              </a:r>
              <a:r>
                <a:rPr lang="en-US" altLang="ko-KR" sz="1200" b="1">
                  <a:solidFill>
                    <a:srgbClr val="FF0000"/>
                  </a:solidFill>
                </a:rPr>
                <a:t>, *</a:t>
              </a:r>
              <a:r>
                <a:rPr lang="ko-KR" altLang="en-US" sz="1200" b="1">
                  <a:solidFill>
                    <a:srgbClr val="FF0000"/>
                  </a:solidFill>
                </a:rPr>
                <a:t>조도</a:t>
              </a: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9898303" y="-20214"/>
            <a:ext cx="1069524" cy="844384"/>
            <a:chOff x="10122242" y="237931"/>
            <a:chExt cx="1069524" cy="844384"/>
          </a:xfrm>
        </p:grpSpPr>
        <p:sp>
          <p:nvSpPr>
            <p:cNvPr id="7" name="TextBox 6"/>
            <p:cNvSpPr txBox="1"/>
            <p:nvPr/>
          </p:nvSpPr>
          <p:spPr>
            <a:xfrm>
              <a:off x="10134265" y="237931"/>
              <a:ext cx="10454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/>
                <a:t>통합관리 </a:t>
              </a:r>
              <a:endParaRPr lang="en-US" altLang="ko-KR" sz="1600" b="1"/>
            </a:p>
            <a:p>
              <a:pPr algn="ctr"/>
              <a:r>
                <a:rPr lang="ko-KR" altLang="en-US" sz="1600" b="1"/>
                <a:t>서버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122242" y="805316"/>
              <a:ext cx="10695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</a:rPr>
                <a:t>*</a:t>
              </a:r>
              <a:r>
                <a:rPr lang="ko-KR" altLang="en-US" sz="1200" b="1">
                  <a:solidFill>
                    <a:srgbClr val="FF0000"/>
                  </a:solidFill>
                </a:rPr>
                <a:t>수면관리</a:t>
              </a:r>
              <a:r>
                <a:rPr lang="en-US" altLang="ko-KR" sz="1200" b="1">
                  <a:solidFill>
                    <a:srgbClr val="FF0000"/>
                  </a:solidFill>
                </a:rPr>
                <a:t>DB</a:t>
              </a:r>
              <a:endParaRPr lang="ko-KR" altLang="en-US" sz="1200" b="1">
                <a:solidFill>
                  <a:srgbClr val="FF0000"/>
                </a:solidFill>
              </a:endParaRPr>
            </a:p>
          </p:txBody>
        </p:sp>
      </p:grpSp>
      <p:cxnSp>
        <p:nvCxnSpPr>
          <p:cNvPr id="19" name="직선 연결선 18"/>
          <p:cNvCxnSpPr>
            <a:cxnSpLocks/>
            <a:stCxn id="11" idx="2"/>
          </p:cNvCxnSpPr>
          <p:nvPr/>
        </p:nvCxnSpPr>
        <p:spPr>
          <a:xfrm>
            <a:off x="1761820" y="824172"/>
            <a:ext cx="0" cy="597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>
            <a:cxnSpLocks/>
            <a:stCxn id="13" idx="2"/>
          </p:cNvCxnSpPr>
          <p:nvPr/>
        </p:nvCxnSpPr>
        <p:spPr>
          <a:xfrm>
            <a:off x="4651592" y="841560"/>
            <a:ext cx="0" cy="597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>
            <a:cxnSpLocks/>
            <a:stCxn id="14" idx="2"/>
          </p:cNvCxnSpPr>
          <p:nvPr/>
        </p:nvCxnSpPr>
        <p:spPr>
          <a:xfrm>
            <a:off x="7536851" y="824171"/>
            <a:ext cx="0" cy="597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>
            <a:cxnSpLocks/>
            <a:stCxn id="15" idx="2"/>
          </p:cNvCxnSpPr>
          <p:nvPr/>
        </p:nvCxnSpPr>
        <p:spPr>
          <a:xfrm>
            <a:off x="10433065" y="824170"/>
            <a:ext cx="0" cy="597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순서도: 자기 디스크 28"/>
          <p:cNvSpPr/>
          <p:nvPr/>
        </p:nvSpPr>
        <p:spPr>
          <a:xfrm>
            <a:off x="10525982" y="1495418"/>
            <a:ext cx="288000" cy="198000"/>
          </a:xfrm>
          <a:prstGeom prst="flowChartMagneticDisk">
            <a:avLst/>
          </a:prstGeom>
          <a:noFill/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cxnSp>
        <p:nvCxnSpPr>
          <p:cNvPr id="41" name="직선 화살표 연결선 40"/>
          <p:cNvCxnSpPr>
            <a:cxnSpLocks/>
          </p:cNvCxnSpPr>
          <p:nvPr/>
        </p:nvCxnSpPr>
        <p:spPr>
          <a:xfrm>
            <a:off x="7539124" y="4099023"/>
            <a:ext cx="2880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cxnSpLocks/>
          </p:cNvCxnSpPr>
          <p:nvPr/>
        </p:nvCxnSpPr>
        <p:spPr>
          <a:xfrm>
            <a:off x="1763403" y="1594418"/>
            <a:ext cx="8658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그룹 44"/>
          <p:cNvGrpSpPr/>
          <p:nvPr/>
        </p:nvGrpSpPr>
        <p:grpSpPr>
          <a:xfrm>
            <a:off x="1279487" y="1093988"/>
            <a:ext cx="2883164" cy="463766"/>
            <a:chOff x="1282318" y="1244364"/>
            <a:chExt cx="2883164" cy="463766"/>
          </a:xfrm>
        </p:grpSpPr>
        <p:sp>
          <p:nvSpPr>
            <p:cNvPr id="46" name="순서도: 데이터 45"/>
            <p:cNvSpPr/>
            <p:nvPr/>
          </p:nvSpPr>
          <p:spPr>
            <a:xfrm>
              <a:off x="1817079" y="1455241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47" name="왼쪽 대괄호 46"/>
            <p:cNvSpPr/>
            <p:nvPr/>
          </p:nvSpPr>
          <p:spPr>
            <a:xfrm>
              <a:off x="1282318" y="1244364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070037" y="1400353"/>
              <a:ext cx="20954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수면 상태 일시정지 요청</a:t>
              </a:r>
              <a:endParaRPr lang="en-US" altLang="ko-KR" sz="1400"/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7066063" y="3505349"/>
            <a:ext cx="2479208" cy="463766"/>
            <a:chOff x="1282318" y="1244364"/>
            <a:chExt cx="2479208" cy="463766"/>
          </a:xfrm>
        </p:grpSpPr>
        <p:sp>
          <p:nvSpPr>
            <p:cNvPr id="52" name="순서도: 데이터 51"/>
            <p:cNvSpPr/>
            <p:nvPr/>
          </p:nvSpPr>
          <p:spPr>
            <a:xfrm>
              <a:off x="1817079" y="1455241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53" name="왼쪽 대괄호 52"/>
            <p:cNvSpPr/>
            <p:nvPr/>
          </p:nvSpPr>
          <p:spPr>
            <a:xfrm>
              <a:off x="1282318" y="1244364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070037" y="1400353"/>
              <a:ext cx="16914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수면 모드 비활성화</a:t>
              </a:r>
              <a:endParaRPr lang="en-US" altLang="ko-KR" sz="1400"/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379851" y="1093988"/>
            <a:ext cx="9380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/>
              <a:t>터치 입력</a:t>
            </a:r>
            <a:endParaRPr lang="en-US" altLang="ko-KR" sz="1400"/>
          </a:p>
        </p:txBody>
      </p:sp>
      <p:sp>
        <p:nvSpPr>
          <p:cNvPr id="56" name="TextBox 55"/>
          <p:cNvSpPr txBox="1"/>
          <p:nvPr/>
        </p:nvSpPr>
        <p:spPr>
          <a:xfrm>
            <a:off x="6122155" y="3505349"/>
            <a:ext cx="9380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/>
              <a:t>버튼 입력</a:t>
            </a:r>
            <a:endParaRPr lang="en-US" altLang="ko-KR" sz="1400"/>
          </a:p>
        </p:txBody>
      </p:sp>
      <p:sp>
        <p:nvSpPr>
          <p:cNvPr id="57" name="순서도: 자기 디스크 56"/>
          <p:cNvSpPr/>
          <p:nvPr/>
        </p:nvSpPr>
        <p:spPr>
          <a:xfrm>
            <a:off x="10539664" y="4000023"/>
            <a:ext cx="288000" cy="198000"/>
          </a:xfrm>
          <a:prstGeom prst="flowChartMagneticDisk">
            <a:avLst/>
          </a:prstGeom>
          <a:noFill/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8177504" y="3927970"/>
            <a:ext cx="169148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비활성화 시간 저장</a:t>
            </a:r>
            <a:endParaRPr lang="en-US" altLang="ko-KR" sz="1400"/>
          </a:p>
        </p:txBody>
      </p:sp>
      <p:cxnSp>
        <p:nvCxnSpPr>
          <p:cNvPr id="59" name="직선 화살표 연결선 58"/>
          <p:cNvCxnSpPr>
            <a:cxnSpLocks/>
          </p:cNvCxnSpPr>
          <p:nvPr/>
        </p:nvCxnSpPr>
        <p:spPr>
          <a:xfrm flipH="1">
            <a:off x="7553065" y="2005123"/>
            <a:ext cx="2880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8315216" y="1857663"/>
            <a:ext cx="134203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방범 기능 정지</a:t>
            </a:r>
            <a:endParaRPr lang="en-US" altLang="ko-KR" sz="1400"/>
          </a:p>
        </p:txBody>
      </p:sp>
      <p:cxnSp>
        <p:nvCxnSpPr>
          <p:cNvPr id="61" name="직선 화살표 연결선 60"/>
          <p:cNvCxnSpPr>
            <a:cxnSpLocks/>
          </p:cNvCxnSpPr>
          <p:nvPr/>
        </p:nvCxnSpPr>
        <p:spPr>
          <a:xfrm>
            <a:off x="4648987" y="3098304"/>
            <a:ext cx="5778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/>
          <p:cNvCxnSpPr>
            <a:cxnSpLocks/>
          </p:cNvCxnSpPr>
          <p:nvPr/>
        </p:nvCxnSpPr>
        <p:spPr>
          <a:xfrm>
            <a:off x="1768987" y="2549987"/>
            <a:ext cx="8658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그룹 62"/>
          <p:cNvGrpSpPr/>
          <p:nvPr/>
        </p:nvGrpSpPr>
        <p:grpSpPr>
          <a:xfrm>
            <a:off x="1279487" y="2068554"/>
            <a:ext cx="2078457" cy="463766"/>
            <a:chOff x="1282318" y="1244364"/>
            <a:chExt cx="2078457" cy="463766"/>
          </a:xfrm>
        </p:grpSpPr>
        <p:sp>
          <p:nvSpPr>
            <p:cNvPr id="64" name="순서도: 데이터 63"/>
            <p:cNvSpPr/>
            <p:nvPr/>
          </p:nvSpPr>
          <p:spPr>
            <a:xfrm>
              <a:off x="1817079" y="1455241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65" name="왼쪽 대괄호 64"/>
            <p:cNvSpPr/>
            <p:nvPr/>
          </p:nvSpPr>
          <p:spPr>
            <a:xfrm>
              <a:off x="1282318" y="1244364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070037" y="1400353"/>
              <a:ext cx="12907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수면정보 저장</a:t>
              </a:r>
              <a:endParaRPr lang="en-US" altLang="ko-KR" sz="1400"/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4185029" y="2622544"/>
            <a:ext cx="2078457" cy="463766"/>
            <a:chOff x="4195833" y="1299718"/>
            <a:chExt cx="2078457" cy="463766"/>
          </a:xfrm>
        </p:grpSpPr>
        <p:sp>
          <p:nvSpPr>
            <p:cNvPr id="68" name="순서도: 데이터 67"/>
            <p:cNvSpPr/>
            <p:nvPr/>
          </p:nvSpPr>
          <p:spPr>
            <a:xfrm>
              <a:off x="4730594" y="1510595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69" name="왼쪽 대괄호 68"/>
            <p:cNvSpPr/>
            <p:nvPr/>
          </p:nvSpPr>
          <p:spPr>
            <a:xfrm>
              <a:off x="4195833" y="1299718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4983552" y="1455707"/>
              <a:ext cx="12907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/>
                <a:t>수면정보 저장</a:t>
              </a:r>
              <a:endParaRPr lang="en-US" altLang="ko-KR" sz="1400"/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8351747" y="2288377"/>
            <a:ext cx="1327608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수면정보 전송</a:t>
            </a:r>
            <a:endParaRPr lang="en-US" altLang="ko-KR" sz="1400"/>
          </a:p>
          <a:p>
            <a:pPr algn="ctr"/>
            <a:r>
              <a:rPr lang="en-US" altLang="ko-KR" sz="1400"/>
              <a:t>(5</a:t>
            </a:r>
            <a:r>
              <a:rPr lang="ko-KR" altLang="en-US" sz="1400"/>
              <a:t>분마다 전송</a:t>
            </a:r>
            <a:r>
              <a:rPr lang="en-US" altLang="ko-KR" sz="1400"/>
              <a:t>)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8351747" y="2833421"/>
            <a:ext cx="1327608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수면정보 전송</a:t>
            </a:r>
            <a:endParaRPr lang="en-US" altLang="ko-KR" sz="1400"/>
          </a:p>
          <a:p>
            <a:pPr algn="ctr"/>
            <a:r>
              <a:rPr lang="en-US" altLang="ko-KR" sz="1400"/>
              <a:t>(5</a:t>
            </a:r>
            <a:r>
              <a:rPr lang="ko-KR" altLang="en-US" sz="1400"/>
              <a:t>분마다 전송</a:t>
            </a:r>
            <a:r>
              <a:rPr lang="en-US" altLang="ko-KR" sz="1400"/>
              <a:t>)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8147320" y="1435758"/>
            <a:ext cx="169148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일시정지 시간 저장</a:t>
            </a:r>
            <a:endParaRPr lang="en-US" altLang="ko-KR" sz="1400"/>
          </a:p>
        </p:txBody>
      </p:sp>
      <p:grpSp>
        <p:nvGrpSpPr>
          <p:cNvPr id="75" name="그룹 74"/>
          <p:cNvGrpSpPr/>
          <p:nvPr/>
        </p:nvGrpSpPr>
        <p:grpSpPr>
          <a:xfrm>
            <a:off x="6263486" y="4354681"/>
            <a:ext cx="1615769" cy="428299"/>
            <a:chOff x="3402825" y="1280296"/>
            <a:chExt cx="1615769" cy="428299"/>
          </a:xfrm>
        </p:grpSpPr>
        <p:sp>
          <p:nvSpPr>
            <p:cNvPr id="76" name="순서도: 데이터 75"/>
            <p:cNvSpPr/>
            <p:nvPr/>
          </p:nvSpPr>
          <p:spPr>
            <a:xfrm>
              <a:off x="4730594" y="1510595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77" name="왼쪽 대괄호 76"/>
            <p:cNvSpPr/>
            <p:nvPr/>
          </p:nvSpPr>
          <p:spPr>
            <a:xfrm>
              <a:off x="4195833" y="1299718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402825" y="1280296"/>
              <a:ext cx="8242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400"/>
                <a:t>LED off</a:t>
              </a:r>
            </a:p>
          </p:txBody>
        </p:sp>
      </p:grpSp>
      <p:grpSp>
        <p:nvGrpSpPr>
          <p:cNvPr id="79" name="그룹 78"/>
          <p:cNvGrpSpPr/>
          <p:nvPr/>
        </p:nvGrpSpPr>
        <p:grpSpPr>
          <a:xfrm>
            <a:off x="6280683" y="1988914"/>
            <a:ext cx="1615769" cy="428299"/>
            <a:chOff x="3402825" y="1280296"/>
            <a:chExt cx="1615769" cy="428299"/>
          </a:xfrm>
        </p:grpSpPr>
        <p:sp>
          <p:nvSpPr>
            <p:cNvPr id="80" name="순서도: 데이터 79"/>
            <p:cNvSpPr/>
            <p:nvPr/>
          </p:nvSpPr>
          <p:spPr>
            <a:xfrm>
              <a:off x="4730594" y="1510595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81" name="왼쪽 대괄호 80"/>
            <p:cNvSpPr/>
            <p:nvPr/>
          </p:nvSpPr>
          <p:spPr>
            <a:xfrm>
              <a:off x="4195833" y="1299718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402825" y="1280296"/>
              <a:ext cx="8242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400"/>
                <a:t>LED off</a:t>
              </a:r>
            </a:p>
          </p:txBody>
        </p:sp>
      </p:grpSp>
      <p:sp>
        <p:nvSpPr>
          <p:cNvPr id="83" name="직사각형 82"/>
          <p:cNvSpPr/>
          <p:nvPr/>
        </p:nvSpPr>
        <p:spPr>
          <a:xfrm>
            <a:off x="418393" y="837272"/>
            <a:ext cx="10649992" cy="2519369"/>
          </a:xfrm>
          <a:prstGeom prst="rect">
            <a:avLst/>
          </a:prstGeom>
          <a:solidFill>
            <a:srgbClr val="66CCFF">
              <a:alpha val="25000"/>
            </a:srgbClr>
          </a:solidFill>
          <a:ln w="19050">
            <a:noFill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87" name="순서도: 자기 디스크 86"/>
          <p:cNvSpPr/>
          <p:nvPr/>
        </p:nvSpPr>
        <p:spPr>
          <a:xfrm>
            <a:off x="10511717" y="5014148"/>
            <a:ext cx="288000" cy="198000"/>
          </a:xfrm>
          <a:prstGeom prst="flowChartMagneticDisk">
            <a:avLst/>
          </a:prstGeom>
          <a:noFill/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cxnSp>
        <p:nvCxnSpPr>
          <p:cNvPr id="88" name="직선 화살표 연결선 87"/>
          <p:cNvCxnSpPr>
            <a:cxnSpLocks/>
          </p:cNvCxnSpPr>
          <p:nvPr/>
        </p:nvCxnSpPr>
        <p:spPr>
          <a:xfrm flipH="1" flipV="1">
            <a:off x="7508336" y="5113148"/>
            <a:ext cx="2880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8277318" y="4959259"/>
            <a:ext cx="1342034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알람 정보 송신</a:t>
            </a:r>
            <a:endParaRPr lang="en-US" altLang="ko-KR" sz="1400"/>
          </a:p>
        </p:txBody>
      </p:sp>
      <p:grpSp>
        <p:nvGrpSpPr>
          <p:cNvPr id="90" name="그룹 89"/>
          <p:cNvGrpSpPr/>
          <p:nvPr/>
        </p:nvGrpSpPr>
        <p:grpSpPr>
          <a:xfrm>
            <a:off x="7033709" y="5114993"/>
            <a:ext cx="972450" cy="463766"/>
            <a:chOff x="1282318" y="1244364"/>
            <a:chExt cx="972450" cy="463766"/>
          </a:xfrm>
        </p:grpSpPr>
        <p:sp>
          <p:nvSpPr>
            <p:cNvPr id="91" name="순서도: 데이터 90"/>
            <p:cNvSpPr/>
            <p:nvPr/>
          </p:nvSpPr>
          <p:spPr>
            <a:xfrm>
              <a:off x="1817079" y="1455241"/>
              <a:ext cx="288000" cy="198000"/>
            </a:xfrm>
            <a:prstGeom prst="flowChartInputOutput">
              <a:avLst/>
            </a:prstGeom>
            <a:noFill/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600">
                <a:latin typeface="+mj-lt"/>
              </a:endParaRPr>
            </a:p>
          </p:txBody>
        </p:sp>
        <p:sp>
          <p:nvSpPr>
            <p:cNvPr id="92" name="왼쪽 대괄호 91"/>
            <p:cNvSpPr/>
            <p:nvPr/>
          </p:nvSpPr>
          <p:spPr>
            <a:xfrm>
              <a:off x="1282318" y="1244364"/>
              <a:ext cx="473061" cy="304518"/>
            </a:xfrm>
            <a:prstGeom prst="leftBracket">
              <a:avLst>
                <a:gd name="adj" fmla="val 0"/>
              </a:avLst>
            </a:prstGeom>
            <a:ln w="190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2070037" y="1400353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1400"/>
            </a:p>
          </p:txBody>
        </p:sp>
      </p:grpSp>
      <p:sp>
        <p:nvSpPr>
          <p:cNvPr id="94" name="TextBox 93"/>
          <p:cNvSpPr txBox="1"/>
          <p:nvPr/>
        </p:nvSpPr>
        <p:spPr>
          <a:xfrm>
            <a:off x="6079416" y="5114993"/>
            <a:ext cx="938078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r"/>
            <a:r>
              <a:rPr lang="ko-KR" altLang="en-US" sz="1400"/>
              <a:t>부저 작동</a:t>
            </a:r>
            <a:endParaRPr lang="en-US" altLang="ko-KR" sz="1400"/>
          </a:p>
        </p:txBody>
      </p:sp>
      <p:grpSp>
        <p:nvGrpSpPr>
          <p:cNvPr id="2" name="그룹 1"/>
          <p:cNvGrpSpPr/>
          <p:nvPr/>
        </p:nvGrpSpPr>
        <p:grpSpPr>
          <a:xfrm>
            <a:off x="6062947" y="5606486"/>
            <a:ext cx="2680089" cy="463766"/>
            <a:chOff x="6100846" y="5569907"/>
            <a:chExt cx="2680089" cy="463766"/>
          </a:xfrm>
        </p:grpSpPr>
        <p:grpSp>
          <p:nvGrpSpPr>
            <p:cNvPr id="95" name="그룹 94"/>
            <p:cNvGrpSpPr/>
            <p:nvPr/>
          </p:nvGrpSpPr>
          <p:grpSpPr>
            <a:xfrm>
              <a:off x="7055139" y="5569907"/>
              <a:ext cx="1725796" cy="463766"/>
              <a:chOff x="1282318" y="1244364"/>
              <a:chExt cx="1725796" cy="463766"/>
            </a:xfrm>
          </p:grpSpPr>
          <p:sp>
            <p:nvSpPr>
              <p:cNvPr id="96" name="순서도: 데이터 95"/>
              <p:cNvSpPr/>
              <p:nvPr/>
            </p:nvSpPr>
            <p:spPr>
              <a:xfrm>
                <a:off x="1817079" y="1455241"/>
                <a:ext cx="288000" cy="198000"/>
              </a:xfrm>
              <a:prstGeom prst="flowChartInputOutpu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  <p:sp>
            <p:nvSpPr>
              <p:cNvPr id="97" name="왼쪽 대괄호 96"/>
              <p:cNvSpPr/>
              <p:nvPr/>
            </p:nvSpPr>
            <p:spPr>
              <a:xfrm>
                <a:off x="1282318" y="1244364"/>
                <a:ext cx="473061" cy="304518"/>
              </a:xfrm>
              <a:prstGeom prst="leftBracket">
                <a:avLst>
                  <a:gd name="adj" fmla="val 0"/>
                </a:avLst>
              </a:prstGeom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2070037" y="1400353"/>
                <a:ext cx="93807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/>
                  <a:t>알람 종료</a:t>
                </a:r>
                <a:endParaRPr lang="en-US" altLang="ko-KR" sz="1400"/>
              </a:p>
            </p:txBody>
          </p:sp>
        </p:grpSp>
        <p:sp>
          <p:nvSpPr>
            <p:cNvPr id="99" name="TextBox 98"/>
            <p:cNvSpPr txBox="1"/>
            <p:nvPr/>
          </p:nvSpPr>
          <p:spPr>
            <a:xfrm>
              <a:off x="6100846" y="5569907"/>
              <a:ext cx="938078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/>
                <a:t>버튼</a:t>
              </a:r>
              <a:r>
                <a:rPr lang="en-US" altLang="ko-KR" sz="1400"/>
                <a:t> </a:t>
              </a:r>
              <a:r>
                <a:rPr lang="ko-KR" altLang="en-US" sz="1400"/>
                <a:t>입력</a:t>
              </a:r>
              <a:endParaRPr lang="en-US" altLang="ko-KR" sz="1400"/>
            </a:p>
          </p:txBody>
        </p:sp>
      </p:grpSp>
      <p:grpSp>
        <p:nvGrpSpPr>
          <p:cNvPr id="110" name="그룹 109"/>
          <p:cNvGrpSpPr/>
          <p:nvPr/>
        </p:nvGrpSpPr>
        <p:grpSpPr>
          <a:xfrm>
            <a:off x="5888220" y="6142270"/>
            <a:ext cx="2854816" cy="463766"/>
            <a:chOff x="5926119" y="5569907"/>
            <a:chExt cx="2854816" cy="463766"/>
          </a:xfrm>
        </p:grpSpPr>
        <p:grpSp>
          <p:nvGrpSpPr>
            <p:cNvPr id="111" name="그룹 110"/>
            <p:cNvGrpSpPr/>
            <p:nvPr/>
          </p:nvGrpSpPr>
          <p:grpSpPr>
            <a:xfrm>
              <a:off x="7055139" y="5569907"/>
              <a:ext cx="1725796" cy="463766"/>
              <a:chOff x="1282318" y="1244364"/>
              <a:chExt cx="1725796" cy="463766"/>
            </a:xfrm>
          </p:grpSpPr>
          <p:sp>
            <p:nvSpPr>
              <p:cNvPr id="113" name="순서도: 데이터 112"/>
              <p:cNvSpPr/>
              <p:nvPr/>
            </p:nvSpPr>
            <p:spPr>
              <a:xfrm>
                <a:off x="1817079" y="1455241"/>
                <a:ext cx="288000" cy="198000"/>
              </a:xfrm>
              <a:prstGeom prst="flowChartInputOutput">
                <a:avLst/>
              </a:prstGeom>
              <a:noFill/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600">
                  <a:latin typeface="+mj-lt"/>
                </a:endParaRPr>
              </a:p>
            </p:txBody>
          </p:sp>
          <p:sp>
            <p:nvSpPr>
              <p:cNvPr id="114" name="왼쪽 대괄호 113"/>
              <p:cNvSpPr/>
              <p:nvPr/>
            </p:nvSpPr>
            <p:spPr>
              <a:xfrm>
                <a:off x="1282318" y="1244364"/>
                <a:ext cx="473061" cy="304518"/>
              </a:xfrm>
              <a:prstGeom prst="leftBracket">
                <a:avLst>
                  <a:gd name="adj" fmla="val 0"/>
                </a:avLst>
              </a:prstGeom>
              <a:ln w="19050">
                <a:solidFill>
                  <a:schemeClr val="tx1"/>
                </a:solidFill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2070037" y="1400353"/>
                <a:ext cx="93807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/>
                  <a:t>알람 종료</a:t>
                </a:r>
                <a:endParaRPr lang="en-US" altLang="ko-KR" sz="1400"/>
              </a:p>
            </p:txBody>
          </p:sp>
        </p:grpSp>
        <p:sp>
          <p:nvSpPr>
            <p:cNvPr id="112" name="TextBox 111"/>
            <p:cNvSpPr txBox="1"/>
            <p:nvPr/>
          </p:nvSpPr>
          <p:spPr>
            <a:xfrm>
              <a:off x="5926119" y="5569907"/>
              <a:ext cx="1112805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/>
                <a:t>로터리 입력</a:t>
              </a:r>
              <a:endParaRPr lang="en-US" altLang="ko-KR" sz="1400"/>
            </a:p>
          </p:txBody>
        </p:sp>
      </p:grpSp>
      <p:sp>
        <p:nvSpPr>
          <p:cNvPr id="86" name="직사각형 85"/>
          <p:cNvSpPr/>
          <p:nvPr/>
        </p:nvSpPr>
        <p:spPr>
          <a:xfrm>
            <a:off x="418393" y="4949455"/>
            <a:ext cx="10649992" cy="1767871"/>
          </a:xfrm>
          <a:prstGeom prst="rect">
            <a:avLst/>
          </a:prstGeom>
          <a:solidFill>
            <a:srgbClr val="FFFF00">
              <a:alpha val="34000"/>
            </a:srgbClr>
          </a:solidFill>
          <a:ln w="19050">
            <a:noFill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cxnSp>
        <p:nvCxnSpPr>
          <p:cNvPr id="116" name="직선 화살표 연결선 115"/>
          <p:cNvCxnSpPr>
            <a:cxnSpLocks/>
          </p:cNvCxnSpPr>
          <p:nvPr/>
        </p:nvCxnSpPr>
        <p:spPr>
          <a:xfrm flipH="1">
            <a:off x="7553065" y="4372066"/>
            <a:ext cx="28800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/>
          <p:cNvSpPr txBox="1"/>
          <p:nvPr/>
        </p:nvSpPr>
        <p:spPr>
          <a:xfrm>
            <a:off x="8315216" y="4224606"/>
            <a:ext cx="134203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/>
              <a:t>방범 기능 정지</a:t>
            </a:r>
            <a:endParaRPr lang="en-US" altLang="ko-KR" sz="1400"/>
          </a:p>
        </p:txBody>
      </p:sp>
      <p:sp>
        <p:nvSpPr>
          <p:cNvPr id="85" name="직사각형 84"/>
          <p:cNvSpPr/>
          <p:nvPr/>
        </p:nvSpPr>
        <p:spPr>
          <a:xfrm>
            <a:off x="418393" y="3444443"/>
            <a:ext cx="10649992" cy="1402485"/>
          </a:xfrm>
          <a:prstGeom prst="rect">
            <a:avLst/>
          </a:prstGeom>
          <a:solidFill>
            <a:srgbClr val="99FF99">
              <a:alpha val="26667"/>
            </a:srgbClr>
          </a:solidFill>
          <a:ln w="19050">
            <a:noFill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600">
              <a:latin typeface="+mj-lt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259014" y="6366899"/>
            <a:ext cx="15552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/>
              <a:t>알람 작동</a:t>
            </a:r>
            <a:r>
              <a:rPr lang="en-US" altLang="ko-KR" sz="1600" b="1"/>
              <a:t>/</a:t>
            </a:r>
            <a:r>
              <a:rPr lang="ko-KR" altLang="en-US" sz="1600" b="1"/>
              <a:t>해제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-26320" y="4493181"/>
            <a:ext cx="18405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/>
              <a:t>수면모드 비활성화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-26320" y="3011863"/>
            <a:ext cx="18405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/>
              <a:t>수면모드 일시정지</a:t>
            </a:r>
          </a:p>
        </p:txBody>
      </p:sp>
    </p:spTree>
    <p:extLst>
      <p:ext uri="{BB962C8B-B14F-4D97-AF65-F5344CB8AC3E}">
        <p14:creationId xmlns:p14="http://schemas.microsoft.com/office/powerpoint/2010/main" val="3312158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함초롬바탕"/>
        <a:ea typeface="함초롬바탕"/>
        <a:cs typeface=""/>
      </a:majorFont>
      <a:minorFont>
        <a:latin typeface="함초롬바탕"/>
        <a:ea typeface="함초롬바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">
          <a:solidFill>
            <a:schemeClr val="tx1"/>
          </a:solidFill>
          <a:headEnd type="triangle" w="med" len="med"/>
          <a:tailEnd type="none" w="med" len="med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smtClean="0">
            <a:latin typeface="+mj-lt"/>
          </a:defRPr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1330</TotalTime>
  <Words>1159</Words>
  <Application>Microsoft Office PowerPoint</Application>
  <PresentationFormat>와이드스크린</PresentationFormat>
  <Paragraphs>638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hyerim kim</dc:creator>
  <cp:lastModifiedBy>hyerim kim</cp:lastModifiedBy>
  <cp:revision>87</cp:revision>
  <dcterms:created xsi:type="dcterms:W3CDTF">2017-05-11T01:53:58Z</dcterms:created>
  <dcterms:modified xsi:type="dcterms:W3CDTF">2017-05-18T17:56:09Z</dcterms:modified>
</cp:coreProperties>
</file>

<file path=docProps/thumbnail.jpeg>
</file>